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9" r:id="rId4"/>
    <p:sldId id="293" r:id="rId5"/>
    <p:sldId id="305" r:id="rId6"/>
    <p:sldId id="294" r:id="rId7"/>
    <p:sldId id="295" r:id="rId8"/>
    <p:sldId id="296" r:id="rId9"/>
    <p:sldId id="304" r:id="rId10"/>
    <p:sldId id="307" r:id="rId11"/>
    <p:sldId id="322" r:id="rId12"/>
    <p:sldId id="323" r:id="rId13"/>
    <p:sldId id="297" r:id="rId14"/>
    <p:sldId id="298" r:id="rId15"/>
    <p:sldId id="299" r:id="rId16"/>
    <p:sldId id="309" r:id="rId17"/>
    <p:sldId id="310" r:id="rId18"/>
    <p:sldId id="311" r:id="rId19"/>
    <p:sldId id="308" r:id="rId20"/>
    <p:sldId id="312" r:id="rId21"/>
    <p:sldId id="321" r:id="rId22"/>
    <p:sldId id="325" r:id="rId23"/>
    <p:sldId id="300" r:id="rId24"/>
    <p:sldId id="316" r:id="rId25"/>
    <p:sldId id="317" r:id="rId26"/>
    <p:sldId id="319" r:id="rId27"/>
    <p:sldId id="301" r:id="rId28"/>
    <p:sldId id="313" r:id="rId29"/>
    <p:sldId id="303" r:id="rId30"/>
    <p:sldId id="315" r:id="rId31"/>
    <p:sldId id="320" r:id="rId32"/>
    <p:sldId id="314" r:id="rId33"/>
    <p:sldId id="326" r:id="rId34"/>
    <p:sldId id="324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2PliRxV/ahX/dkywHXoVQ==" hashData="67KmqYf/+wg/OyC80jWbhWsFe8+H/q/Y7T6fNcfoNCiqY74JpnAmj9esFtwIISLgr0saJwOccYuf4yBMLEbKG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Probability Histogram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Office PowerPoint]Sheet1'!$B$1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'[Chart 2 in Microsoft Office PowerPoint]Sheet1'!$A$2:$A$5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'[Chart 2 in Microsoft Office PowerPoint]Sheet1'!$B$2:$B$5</c:f>
              <c:numCache>
                <c:formatCode>0.00</c:formatCode>
                <c:ptCount val="4"/>
                <c:pt idx="0">
                  <c:v>0.125</c:v>
                </c:pt>
                <c:pt idx="1">
                  <c:v>0.37500000000000011</c:v>
                </c:pt>
                <c:pt idx="2">
                  <c:v>0.37500000000000011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7-48E2-922F-EFC7FFDE2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2637480"/>
        <c:axId val="372637872"/>
      </c:barChart>
      <c:catAx>
        <c:axId val="372637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 i="0"/>
                </a:pPr>
                <a:r>
                  <a:rPr lang="en-US" sz="2200" b="0" i="0" dirty="0">
                    <a:latin typeface="Times New Roman" pitchFamily="18" charset="0"/>
                    <a:cs typeface="Times New Roman" pitchFamily="18" charset="0"/>
                  </a:rPr>
                  <a:t>Number of heads (</a:t>
                </a:r>
                <a:r>
                  <a:rPr lang="en-US" sz="2200" b="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0" i="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overlay val="0"/>
        </c:title>
        <c:numFmt formatCode="General" sourceLinked="1"/>
        <c:majorTickMark val="none"/>
        <c:minorTickMark val="out"/>
        <c:tickLblPos val="nextTo"/>
        <c:spPr>
          <a:ln/>
        </c:spPr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2637872"/>
        <c:crosses val="autoZero"/>
        <c:auto val="1"/>
        <c:lblAlgn val="ctr"/>
        <c:lblOffset val="100"/>
        <c:noMultiLvlLbl val="0"/>
      </c:catAx>
      <c:valAx>
        <c:axId val="3726378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200" b="0"/>
                </a:pPr>
                <a:r>
                  <a:rPr lang="en-US" sz="2200" b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200" b="0" baseline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200" b="0" i="1" baseline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0" baseline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2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26374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w="28575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Probability Histogram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Office PowerPoint]Sheet1'!$B$1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'[Chart 2 in Microsoft Office PowerPoint]Sheet1'!$A$2:$A$5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'[Chart 2 in Microsoft Office PowerPoint]Sheet1'!$B$2:$B$5</c:f>
              <c:numCache>
                <c:formatCode>0.00</c:formatCode>
                <c:ptCount val="4"/>
                <c:pt idx="0">
                  <c:v>0.125</c:v>
                </c:pt>
                <c:pt idx="1">
                  <c:v>0.37500000000000011</c:v>
                </c:pt>
                <c:pt idx="2">
                  <c:v>0.37500000000000011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E-4729-ADCA-B7BD754D8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2639048"/>
        <c:axId val="372638656"/>
      </c:barChart>
      <c:catAx>
        <c:axId val="372639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 i="0"/>
                </a:pPr>
                <a:r>
                  <a:rPr lang="en-US" sz="2200" b="0" i="0" dirty="0">
                    <a:latin typeface="Times New Roman" pitchFamily="18" charset="0"/>
                    <a:cs typeface="Times New Roman" pitchFamily="18" charset="0"/>
                  </a:rPr>
                  <a:t>Number of heads (</a:t>
                </a:r>
                <a:r>
                  <a:rPr lang="en-US" sz="2200" b="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0" i="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overlay val="0"/>
        </c:title>
        <c:numFmt formatCode="General" sourceLinked="1"/>
        <c:majorTickMark val="none"/>
        <c:minorTickMark val="out"/>
        <c:tickLblPos val="nextTo"/>
        <c:spPr>
          <a:ln/>
        </c:spPr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2638656"/>
        <c:crosses val="autoZero"/>
        <c:auto val="1"/>
        <c:lblAlgn val="ctr"/>
        <c:lblOffset val="100"/>
        <c:noMultiLvlLbl val="0"/>
      </c:catAx>
      <c:valAx>
        <c:axId val="372638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200" b="0"/>
                </a:pPr>
                <a:r>
                  <a:rPr lang="en-US" sz="2200" b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200" b="0" baseline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200" b="0" i="1" baseline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0" baseline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2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26390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w="28575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Probability Histogram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Office PowerPoint]Sheet1'!$B$1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'[Chart 2 in Microsoft Office PowerPoint]Sheet1'!$A$2:$A$5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'[Chart 2 in Microsoft Office PowerPoint]Sheet1'!$B$2:$B$5</c:f>
              <c:numCache>
                <c:formatCode>0.00</c:formatCode>
                <c:ptCount val="4"/>
                <c:pt idx="0">
                  <c:v>0.125</c:v>
                </c:pt>
                <c:pt idx="1">
                  <c:v>0.37500000000000011</c:v>
                </c:pt>
                <c:pt idx="2">
                  <c:v>0.37500000000000011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8-4613-A9A5-40F3CCA66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2639440"/>
        <c:axId val="372639832"/>
      </c:barChart>
      <c:catAx>
        <c:axId val="372639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 i="0"/>
                </a:pPr>
                <a:r>
                  <a:rPr lang="en-US" sz="2200" b="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200" b="0" i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out"/>
        <c:tickLblPos val="nextTo"/>
        <c:spPr>
          <a:ln/>
        </c:spPr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2639832"/>
        <c:crosses val="autoZero"/>
        <c:auto val="1"/>
        <c:lblAlgn val="ctr"/>
        <c:lblOffset val="100"/>
        <c:noMultiLvlLbl val="0"/>
      </c:catAx>
      <c:valAx>
        <c:axId val="3726398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200" b="0"/>
                </a:pPr>
                <a:r>
                  <a:rPr lang="en-US" sz="2200" b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200" b="0" baseline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200" b="0" i="1" baseline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200" b="0" baseline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2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26394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w="28575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Probability Histogram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Office PowerPoint]Sheet1'!$B$1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'[Chart 2 in Microsoft Office PowerPoint]Sheet1'!$A$2:$A$5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'[Chart 2 in Microsoft Office PowerPoint]Sheet1'!$B$2:$B$5</c:f>
              <c:numCache>
                <c:formatCode>0.00</c:formatCode>
                <c:ptCount val="4"/>
                <c:pt idx="0">
                  <c:v>0.125</c:v>
                </c:pt>
                <c:pt idx="1">
                  <c:v>0.37500000000000011</c:v>
                </c:pt>
                <c:pt idx="2">
                  <c:v>0.37500000000000011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9-435C-865F-4483F8633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74648384"/>
        <c:axId val="374648776"/>
      </c:barChart>
      <c:catAx>
        <c:axId val="37464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 i="0"/>
                </a:pPr>
                <a:r>
                  <a:rPr lang="en-US" sz="2200" b="0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200" b="0" i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out"/>
        <c:tickLblPos val="nextTo"/>
        <c:spPr>
          <a:ln/>
        </c:spPr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4648776"/>
        <c:crosses val="autoZero"/>
        <c:auto val="1"/>
        <c:lblAlgn val="ctr"/>
        <c:lblOffset val="100"/>
        <c:noMultiLvlLbl val="0"/>
      </c:catAx>
      <c:valAx>
        <c:axId val="3746487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200" b="0"/>
                </a:pPr>
                <a:r>
                  <a:rPr lang="en-US" sz="2200" b="0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200" b="0" baseline="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200" b="0" i="1" baseline="0" dirty="0">
                    <a:latin typeface="Times New Roman" pitchFamily="18" charset="0"/>
                    <a:cs typeface="Times New Roman" pitchFamily="18" charset="0"/>
                  </a:rPr>
                  <a:t>y)</a:t>
                </a:r>
                <a:endParaRPr lang="en-US" sz="22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4648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 w="28575"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85A24-494F-48E8-A3A1-6B9D9250418E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662184-582A-4784-B19F-F9B89BD4646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Random variable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(</a:t>
          </a:r>
          <a:r>
            <a: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X, Y, Z, …</a:t>
          </a:r>
          <a:r>
            <a:rPr lang="en-US" sz="2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is a numerical outcome of a random experiment</a:t>
          </a:r>
        </a:p>
      </dgm:t>
    </dgm:pt>
    <dgm:pt modelId="{8E5BCC13-6120-4959-9A46-15595DB9D436}" type="parTrans" cxnId="{338C9D38-E872-4B57-9019-93BB4FD5336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C9492E-6F7A-41CC-856B-1D182F4A6089}" type="sibTrans" cxnId="{338C9D38-E872-4B57-9019-93BB4FD5336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29D9C5-B4E2-4DC4-8D1D-493CBA561D16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has a ″countable″ number possible values </a:t>
          </a:r>
          <a:r>
            <a: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22E555-0169-4CCC-A9B1-CF90F38B8F94}" type="parTrans" cxnId="{913B8363-67D1-494C-B3DB-6F9EA3A907E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608415-6B0A-4AC0-99DD-802E6744C4B9}" type="sibTrans" cxnId="{913B8363-67D1-494C-B3DB-6F9EA3A907EA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B05EF0-C567-414F-8ABA-7B4FFC780400}">
      <dgm:prSet phldrT="[Text]" custT="1"/>
      <dgm:spPr/>
      <dgm:t>
        <a:bodyPr/>
        <a:lstStyle/>
        <a:p>
          <a:r>
            <a:rPr lang="en-US" sz="2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Examples</a:t>
          </a:r>
          <a:r>
            <a:rPr lang="en-US" sz="2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x 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= 0, 1, 2, 3</a:t>
          </a:r>
        </a:p>
        <a:p>
          <a:r>
            <a: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 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= 1, 2, 3, …</a:t>
          </a:r>
        </a:p>
      </dgm:t>
    </dgm:pt>
    <dgm:pt modelId="{8280E170-25AF-406C-96BE-C8FCAB2AB4D8}" type="parTrans" cxnId="{6D017941-E141-4375-BC5E-011ACDC739EB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BA7D7E-2287-4BB3-8B53-87111269AE89}" type="sibTrans" cxnId="{6D017941-E141-4375-BC5E-011ACDC739EB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E613E-0940-464F-A7BA-D79F4DB27C59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has an ″uncountable″ number of possible values </a:t>
          </a:r>
          <a:r>
            <a: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60A430-0DFE-4B18-B0BD-F188F27897F3}" type="parTrans" cxnId="{14094F75-DDB0-4B18-94C3-9BF5FD879F8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3874FA-F9C6-4C0E-ADB9-80650525EB5A}" type="sibTrans" cxnId="{14094F75-DDB0-4B18-94C3-9BF5FD879F8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58FA1E-579D-43B8-98E2-66B5E1AA7043}">
      <dgm:prSet phldrT="[Text]" custT="1"/>
      <dgm:spPr/>
      <dgm:t>
        <a:bodyPr/>
        <a:lstStyle/>
        <a:p>
          <a:r>
            <a:rPr lang="en-US" sz="2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Examples</a:t>
          </a:r>
          <a:r>
            <a:rPr lang="en-US" sz="2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    0</a:t>
          </a:r>
          <a:r>
            <a: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&lt; x &lt;</a:t>
          </a:r>
          <a:r>
            <a:rPr lang="en-US" sz="2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</a:p>
        <a:p>
          <a:r>
            <a:rPr lang="en-US" sz="2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</a:t>
          </a:r>
          <a:r>
            <a: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&lt; x &lt;</a:t>
          </a:r>
          <a:r>
            <a:rPr lang="en-US" sz="2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∞</a:t>
          </a:r>
        </a:p>
      </dgm:t>
    </dgm:pt>
    <dgm:pt modelId="{8878B010-ABF2-4F7A-857D-C89E97332147}" type="parTrans" cxnId="{6850B4DC-3DBD-4905-AE3E-E83B32B6308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F7A861-F102-47EA-A256-F78008B6DC4A}" type="sibTrans" cxnId="{6850B4DC-3DBD-4905-AE3E-E83B32B6308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68B897-8155-4C1A-BC76-B8CD1D548E7D}">
      <dgm:prSet/>
      <dgm:spPr/>
      <dgm:t>
        <a:bodyPr/>
        <a:lstStyle/>
        <a:p>
          <a:r>
            <a:rPr lang="en-US" dirty="0"/>
            <a:t>Discrete</a:t>
          </a:r>
        </a:p>
      </dgm:t>
    </dgm:pt>
    <dgm:pt modelId="{A439CDB9-F0BC-4B8F-B1E3-3DF9DB7A68C6}" type="parTrans" cxnId="{6774D55D-F7ED-4617-B70B-EEE3A4B2D6BF}">
      <dgm:prSet/>
      <dgm:spPr/>
      <dgm:t>
        <a:bodyPr/>
        <a:lstStyle/>
        <a:p>
          <a:endParaRPr lang="en-US"/>
        </a:p>
      </dgm:t>
    </dgm:pt>
    <dgm:pt modelId="{CABA25AD-4D2E-4D1F-80D9-EFCE77D053C9}" type="sibTrans" cxnId="{6774D55D-F7ED-4617-B70B-EEE3A4B2D6BF}">
      <dgm:prSet/>
      <dgm:spPr/>
      <dgm:t>
        <a:bodyPr/>
        <a:lstStyle/>
        <a:p>
          <a:endParaRPr lang="en-US"/>
        </a:p>
      </dgm:t>
    </dgm:pt>
    <dgm:pt modelId="{E66CBF05-DBD6-46FE-969E-33C0F6DA0534}">
      <dgm:prSet/>
      <dgm:spPr/>
      <dgm:t>
        <a:bodyPr/>
        <a:lstStyle/>
        <a:p>
          <a:r>
            <a:rPr lang="en-US" dirty="0"/>
            <a:t>Continuous</a:t>
          </a:r>
        </a:p>
      </dgm:t>
    </dgm:pt>
    <dgm:pt modelId="{44DFA01E-6814-4A78-AEA4-FA37733DF260}" type="parTrans" cxnId="{4B80DFCA-D373-4C1A-ADF2-8B4351DC7165}">
      <dgm:prSet/>
      <dgm:spPr/>
      <dgm:t>
        <a:bodyPr/>
        <a:lstStyle/>
        <a:p>
          <a:endParaRPr lang="en-US"/>
        </a:p>
      </dgm:t>
    </dgm:pt>
    <dgm:pt modelId="{8FFB1B56-85B7-4930-91A8-B531CAD610D6}" type="sibTrans" cxnId="{4B80DFCA-D373-4C1A-ADF2-8B4351DC7165}">
      <dgm:prSet/>
      <dgm:spPr/>
      <dgm:t>
        <a:bodyPr/>
        <a:lstStyle/>
        <a:p>
          <a:endParaRPr lang="en-US"/>
        </a:p>
      </dgm:t>
    </dgm:pt>
    <dgm:pt modelId="{6EF755BD-FE02-40EF-96AD-B8554574C035}" type="pres">
      <dgm:prSet presAssocID="{34585A24-494F-48E8-A3A1-6B9D9250418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F808E4F-DE39-4A01-8867-4DDCED3D5518}" type="pres">
      <dgm:prSet presAssocID="{34585A24-494F-48E8-A3A1-6B9D9250418E}" presName="hierFlow" presStyleCnt="0"/>
      <dgm:spPr/>
    </dgm:pt>
    <dgm:pt modelId="{8068F67B-0893-4AC5-8EDB-93B0EC10530E}" type="pres">
      <dgm:prSet presAssocID="{34585A24-494F-48E8-A3A1-6B9D9250418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52D5BD5-26EE-4285-981F-FB33B050FA29}" type="pres">
      <dgm:prSet presAssocID="{BF662184-582A-4784-B19F-F9B89BD46467}" presName="Name14" presStyleCnt="0"/>
      <dgm:spPr/>
    </dgm:pt>
    <dgm:pt modelId="{EAB4E8C5-11A4-4AEF-8EFA-CCBDDD07743C}" type="pres">
      <dgm:prSet presAssocID="{BF662184-582A-4784-B19F-F9B89BD46467}" presName="level1Shape" presStyleLbl="node0" presStyleIdx="0" presStyleCnt="1" custScaleX="490957">
        <dgm:presLayoutVars>
          <dgm:chPref val="3"/>
        </dgm:presLayoutVars>
      </dgm:prSet>
      <dgm:spPr/>
    </dgm:pt>
    <dgm:pt modelId="{2ED27C94-E07E-4DB2-A7CA-F7D61B5B2AF2}" type="pres">
      <dgm:prSet presAssocID="{BF662184-582A-4784-B19F-F9B89BD46467}" presName="hierChild2" presStyleCnt="0"/>
      <dgm:spPr/>
    </dgm:pt>
    <dgm:pt modelId="{C4D7C942-85B7-4CF6-AD72-4088792836DA}" type="pres">
      <dgm:prSet presAssocID="{A439CDB9-F0BC-4B8F-B1E3-3DF9DB7A68C6}" presName="Name19" presStyleLbl="parChTrans1D2" presStyleIdx="0" presStyleCnt="2"/>
      <dgm:spPr/>
    </dgm:pt>
    <dgm:pt modelId="{19779825-D74B-4D4E-91DF-E736598019B2}" type="pres">
      <dgm:prSet presAssocID="{0A68B897-8155-4C1A-BC76-B8CD1D548E7D}" presName="Name21" presStyleCnt="0"/>
      <dgm:spPr/>
    </dgm:pt>
    <dgm:pt modelId="{C760F85D-3F7C-4C1D-AF3D-6665D00843E5}" type="pres">
      <dgm:prSet presAssocID="{0A68B897-8155-4C1A-BC76-B8CD1D548E7D}" presName="level2Shape" presStyleLbl="node2" presStyleIdx="0" presStyleCnt="2"/>
      <dgm:spPr/>
    </dgm:pt>
    <dgm:pt modelId="{5FB51327-5307-4268-A890-BB2BE10CE08F}" type="pres">
      <dgm:prSet presAssocID="{0A68B897-8155-4C1A-BC76-B8CD1D548E7D}" presName="hierChild3" presStyleCnt="0"/>
      <dgm:spPr/>
    </dgm:pt>
    <dgm:pt modelId="{CB909EC7-CE51-4031-B823-9AC84B4EF8F0}" type="pres">
      <dgm:prSet presAssocID="{9322E555-0169-4CCC-A9B1-CF90F38B8F94}" presName="Name19" presStyleLbl="parChTrans1D3" presStyleIdx="0" presStyleCnt="2"/>
      <dgm:spPr/>
    </dgm:pt>
    <dgm:pt modelId="{4057C2A0-E61C-4400-879D-E015B93F7E24}" type="pres">
      <dgm:prSet presAssocID="{9E29D9C5-B4E2-4DC4-8D1D-493CBA561D16}" presName="Name21" presStyleCnt="0"/>
      <dgm:spPr/>
    </dgm:pt>
    <dgm:pt modelId="{5F8234EA-4338-4A43-AF72-BC31720EF1AF}" type="pres">
      <dgm:prSet presAssocID="{9E29D9C5-B4E2-4DC4-8D1D-493CBA561D16}" presName="level2Shape" presStyleLbl="node3" presStyleIdx="0" presStyleCnt="2" custScaleX="231912"/>
      <dgm:spPr/>
    </dgm:pt>
    <dgm:pt modelId="{6A0A9E6E-C142-4467-ADDA-50CB207063F9}" type="pres">
      <dgm:prSet presAssocID="{9E29D9C5-B4E2-4DC4-8D1D-493CBA561D16}" presName="hierChild3" presStyleCnt="0"/>
      <dgm:spPr/>
    </dgm:pt>
    <dgm:pt modelId="{A5892F60-695D-4599-A1AD-20D28449DCE3}" type="pres">
      <dgm:prSet presAssocID="{8280E170-25AF-406C-96BE-C8FCAB2AB4D8}" presName="Name19" presStyleLbl="parChTrans1D4" presStyleIdx="0" presStyleCnt="2"/>
      <dgm:spPr/>
    </dgm:pt>
    <dgm:pt modelId="{1A3E29BF-9E25-487A-8CEC-321581E62C8C}" type="pres">
      <dgm:prSet presAssocID="{E1B05EF0-C567-414F-8ABA-7B4FFC780400}" presName="Name21" presStyleCnt="0"/>
      <dgm:spPr/>
    </dgm:pt>
    <dgm:pt modelId="{EFEB9637-A219-4EE8-BE3D-55947844D9EE}" type="pres">
      <dgm:prSet presAssocID="{E1B05EF0-C567-414F-8ABA-7B4FFC780400}" presName="level2Shape" presStyleLbl="node4" presStyleIdx="0" presStyleCnt="2" custScaleX="133682"/>
      <dgm:spPr/>
    </dgm:pt>
    <dgm:pt modelId="{C276AF12-5922-4833-8624-1164E92569B9}" type="pres">
      <dgm:prSet presAssocID="{E1B05EF0-C567-414F-8ABA-7B4FFC780400}" presName="hierChild3" presStyleCnt="0"/>
      <dgm:spPr/>
    </dgm:pt>
    <dgm:pt modelId="{2BB54A3E-B74C-4F29-A4E8-4C30FBAD65D2}" type="pres">
      <dgm:prSet presAssocID="{44DFA01E-6814-4A78-AEA4-FA37733DF260}" presName="Name19" presStyleLbl="parChTrans1D2" presStyleIdx="1" presStyleCnt="2"/>
      <dgm:spPr/>
    </dgm:pt>
    <dgm:pt modelId="{FB63B0B1-BB57-49DD-B0FC-8188C7A33050}" type="pres">
      <dgm:prSet presAssocID="{E66CBF05-DBD6-46FE-969E-33C0F6DA0534}" presName="Name21" presStyleCnt="0"/>
      <dgm:spPr/>
    </dgm:pt>
    <dgm:pt modelId="{E7EF8596-E41B-4306-9889-2ECE772F5A61}" type="pres">
      <dgm:prSet presAssocID="{E66CBF05-DBD6-46FE-969E-33C0F6DA0534}" presName="level2Shape" presStyleLbl="node2" presStyleIdx="1" presStyleCnt="2"/>
      <dgm:spPr/>
    </dgm:pt>
    <dgm:pt modelId="{CA6C1B30-5FDC-4A5C-BD51-D2C56793A989}" type="pres">
      <dgm:prSet presAssocID="{E66CBF05-DBD6-46FE-969E-33C0F6DA0534}" presName="hierChild3" presStyleCnt="0"/>
      <dgm:spPr/>
    </dgm:pt>
    <dgm:pt modelId="{C29F7A61-D62F-48D9-8014-76F0162E231F}" type="pres">
      <dgm:prSet presAssocID="{E860A430-0DFE-4B18-B0BD-F188F27897F3}" presName="Name19" presStyleLbl="parChTrans1D3" presStyleIdx="1" presStyleCnt="2"/>
      <dgm:spPr/>
    </dgm:pt>
    <dgm:pt modelId="{EE507DC6-09B5-4C96-AAB9-BB692BDE7D6C}" type="pres">
      <dgm:prSet presAssocID="{612E613E-0940-464F-A7BA-D79F4DB27C59}" presName="Name21" presStyleCnt="0"/>
      <dgm:spPr/>
    </dgm:pt>
    <dgm:pt modelId="{4A76D755-6827-4977-8570-5243AD3D6309}" type="pres">
      <dgm:prSet presAssocID="{612E613E-0940-464F-A7BA-D79F4DB27C59}" presName="level2Shape" presStyleLbl="node3" presStyleIdx="1" presStyleCnt="2" custScaleX="246978"/>
      <dgm:spPr/>
    </dgm:pt>
    <dgm:pt modelId="{98ACCA5F-1EE7-4922-A060-2E15DBE21186}" type="pres">
      <dgm:prSet presAssocID="{612E613E-0940-464F-A7BA-D79F4DB27C59}" presName="hierChild3" presStyleCnt="0"/>
      <dgm:spPr/>
    </dgm:pt>
    <dgm:pt modelId="{4B5CA45C-0128-4F73-BCD9-FC5456BF6D22}" type="pres">
      <dgm:prSet presAssocID="{8878B010-ABF2-4F7A-857D-C89E97332147}" presName="Name19" presStyleLbl="parChTrans1D4" presStyleIdx="1" presStyleCnt="2"/>
      <dgm:spPr/>
    </dgm:pt>
    <dgm:pt modelId="{866A9DAE-34C9-4F12-942C-0DD1EA49D438}" type="pres">
      <dgm:prSet presAssocID="{3A58FA1E-579D-43B8-98E2-66B5E1AA7043}" presName="Name21" presStyleCnt="0"/>
      <dgm:spPr/>
    </dgm:pt>
    <dgm:pt modelId="{0575DC63-17BC-4860-9D1F-92498E26B123}" type="pres">
      <dgm:prSet presAssocID="{3A58FA1E-579D-43B8-98E2-66B5E1AA7043}" presName="level2Shape" presStyleLbl="node4" presStyleIdx="1" presStyleCnt="2" custScaleX="129819"/>
      <dgm:spPr/>
    </dgm:pt>
    <dgm:pt modelId="{206588E7-667F-4DF5-8853-83C181CBE45D}" type="pres">
      <dgm:prSet presAssocID="{3A58FA1E-579D-43B8-98E2-66B5E1AA7043}" presName="hierChild3" presStyleCnt="0"/>
      <dgm:spPr/>
    </dgm:pt>
    <dgm:pt modelId="{A5607F86-7339-46BB-A420-54BE7CC8A43E}" type="pres">
      <dgm:prSet presAssocID="{34585A24-494F-48E8-A3A1-6B9D9250418E}" presName="bgShapesFlow" presStyleCnt="0"/>
      <dgm:spPr/>
    </dgm:pt>
  </dgm:ptLst>
  <dgm:cxnLst>
    <dgm:cxn modelId="{E5289102-B070-4E9A-BB32-B7BEF3385070}" type="presOf" srcId="{34585A24-494F-48E8-A3A1-6B9D9250418E}" destId="{6EF755BD-FE02-40EF-96AD-B8554574C035}" srcOrd="0" destOrd="0" presId="urn:microsoft.com/office/officeart/2005/8/layout/hierarchy6"/>
    <dgm:cxn modelId="{D567C106-2909-47C8-99B1-EC6EBBF7ECE9}" type="presOf" srcId="{E66CBF05-DBD6-46FE-969E-33C0F6DA0534}" destId="{E7EF8596-E41B-4306-9889-2ECE772F5A61}" srcOrd="0" destOrd="0" presId="urn:microsoft.com/office/officeart/2005/8/layout/hierarchy6"/>
    <dgm:cxn modelId="{F6067414-BE4B-4FBF-A006-D507F65FEE30}" type="presOf" srcId="{BF662184-582A-4784-B19F-F9B89BD46467}" destId="{EAB4E8C5-11A4-4AEF-8EFA-CCBDDD07743C}" srcOrd="0" destOrd="0" presId="urn:microsoft.com/office/officeart/2005/8/layout/hierarchy6"/>
    <dgm:cxn modelId="{DEFC4324-10CD-4924-9DDD-A8D0BA97E2FE}" type="presOf" srcId="{8878B010-ABF2-4F7A-857D-C89E97332147}" destId="{4B5CA45C-0128-4F73-BCD9-FC5456BF6D22}" srcOrd="0" destOrd="0" presId="urn:microsoft.com/office/officeart/2005/8/layout/hierarchy6"/>
    <dgm:cxn modelId="{B5EF0C30-AF6B-452E-93E4-C61495ACB55A}" type="presOf" srcId="{612E613E-0940-464F-A7BA-D79F4DB27C59}" destId="{4A76D755-6827-4977-8570-5243AD3D6309}" srcOrd="0" destOrd="0" presId="urn:microsoft.com/office/officeart/2005/8/layout/hierarchy6"/>
    <dgm:cxn modelId="{51532930-A8E6-400A-9615-CAC7584DC8AF}" type="presOf" srcId="{A439CDB9-F0BC-4B8F-B1E3-3DF9DB7A68C6}" destId="{C4D7C942-85B7-4CF6-AD72-4088792836DA}" srcOrd="0" destOrd="0" presId="urn:microsoft.com/office/officeart/2005/8/layout/hierarchy6"/>
    <dgm:cxn modelId="{338C9D38-E872-4B57-9019-93BB4FD53360}" srcId="{34585A24-494F-48E8-A3A1-6B9D9250418E}" destId="{BF662184-582A-4784-B19F-F9B89BD46467}" srcOrd="0" destOrd="0" parTransId="{8E5BCC13-6120-4959-9A46-15595DB9D436}" sibTransId="{C9C9492E-6F7A-41CC-856B-1D182F4A6089}"/>
    <dgm:cxn modelId="{6774D55D-F7ED-4617-B70B-EEE3A4B2D6BF}" srcId="{BF662184-582A-4784-B19F-F9B89BD46467}" destId="{0A68B897-8155-4C1A-BC76-B8CD1D548E7D}" srcOrd="0" destOrd="0" parTransId="{A439CDB9-F0BC-4B8F-B1E3-3DF9DB7A68C6}" sibTransId="{CABA25AD-4D2E-4D1F-80D9-EFCE77D053C9}"/>
    <dgm:cxn modelId="{6D017941-E141-4375-BC5E-011ACDC739EB}" srcId="{9E29D9C5-B4E2-4DC4-8D1D-493CBA561D16}" destId="{E1B05EF0-C567-414F-8ABA-7B4FFC780400}" srcOrd="0" destOrd="0" parTransId="{8280E170-25AF-406C-96BE-C8FCAB2AB4D8}" sibTransId="{0FBA7D7E-2287-4BB3-8B53-87111269AE89}"/>
    <dgm:cxn modelId="{3D765A41-DC97-4EF7-BF1D-7285D30C99EC}" type="presOf" srcId="{8280E170-25AF-406C-96BE-C8FCAB2AB4D8}" destId="{A5892F60-695D-4599-A1AD-20D28449DCE3}" srcOrd="0" destOrd="0" presId="urn:microsoft.com/office/officeart/2005/8/layout/hierarchy6"/>
    <dgm:cxn modelId="{913B8363-67D1-494C-B3DB-6F9EA3A907EA}" srcId="{0A68B897-8155-4C1A-BC76-B8CD1D548E7D}" destId="{9E29D9C5-B4E2-4DC4-8D1D-493CBA561D16}" srcOrd="0" destOrd="0" parTransId="{9322E555-0169-4CCC-A9B1-CF90F38B8F94}" sibTransId="{0B608415-6B0A-4AC0-99DD-802E6744C4B9}"/>
    <dgm:cxn modelId="{CA8CAF6D-0848-4EDA-9358-7BC2A978EB36}" type="presOf" srcId="{9322E555-0169-4CCC-A9B1-CF90F38B8F94}" destId="{CB909EC7-CE51-4031-B823-9AC84B4EF8F0}" srcOrd="0" destOrd="0" presId="urn:microsoft.com/office/officeart/2005/8/layout/hierarchy6"/>
    <dgm:cxn modelId="{030F5F55-1B7A-4DCD-9663-C12A5485AE9D}" type="presOf" srcId="{E1B05EF0-C567-414F-8ABA-7B4FFC780400}" destId="{EFEB9637-A219-4EE8-BE3D-55947844D9EE}" srcOrd="0" destOrd="0" presId="urn:microsoft.com/office/officeart/2005/8/layout/hierarchy6"/>
    <dgm:cxn modelId="{14094F75-DDB0-4B18-94C3-9BF5FD879F87}" srcId="{E66CBF05-DBD6-46FE-969E-33C0F6DA0534}" destId="{612E613E-0940-464F-A7BA-D79F4DB27C59}" srcOrd="0" destOrd="0" parTransId="{E860A430-0DFE-4B18-B0BD-F188F27897F3}" sibTransId="{AD3874FA-F9C6-4C0E-ADB9-80650525EB5A}"/>
    <dgm:cxn modelId="{8515D197-F75A-4603-9F1D-381CC715EB45}" type="presOf" srcId="{9E29D9C5-B4E2-4DC4-8D1D-493CBA561D16}" destId="{5F8234EA-4338-4A43-AF72-BC31720EF1AF}" srcOrd="0" destOrd="0" presId="urn:microsoft.com/office/officeart/2005/8/layout/hierarchy6"/>
    <dgm:cxn modelId="{37E2A8BB-6CB6-4AD8-B495-1AE0C26A006E}" type="presOf" srcId="{E860A430-0DFE-4B18-B0BD-F188F27897F3}" destId="{C29F7A61-D62F-48D9-8014-76F0162E231F}" srcOrd="0" destOrd="0" presId="urn:microsoft.com/office/officeart/2005/8/layout/hierarchy6"/>
    <dgm:cxn modelId="{4B80DFCA-D373-4C1A-ADF2-8B4351DC7165}" srcId="{BF662184-582A-4784-B19F-F9B89BD46467}" destId="{E66CBF05-DBD6-46FE-969E-33C0F6DA0534}" srcOrd="1" destOrd="0" parTransId="{44DFA01E-6814-4A78-AEA4-FA37733DF260}" sibTransId="{8FFB1B56-85B7-4930-91A8-B531CAD610D6}"/>
    <dgm:cxn modelId="{EDDF28D9-BF0A-4241-A980-E99728680D03}" type="presOf" srcId="{44DFA01E-6814-4A78-AEA4-FA37733DF260}" destId="{2BB54A3E-B74C-4F29-A4E8-4C30FBAD65D2}" srcOrd="0" destOrd="0" presId="urn:microsoft.com/office/officeart/2005/8/layout/hierarchy6"/>
    <dgm:cxn modelId="{6850B4DC-3DBD-4905-AE3E-E83B32B6308F}" srcId="{612E613E-0940-464F-A7BA-D79F4DB27C59}" destId="{3A58FA1E-579D-43B8-98E2-66B5E1AA7043}" srcOrd="0" destOrd="0" parTransId="{8878B010-ABF2-4F7A-857D-C89E97332147}" sibTransId="{A7F7A861-F102-47EA-A256-F78008B6DC4A}"/>
    <dgm:cxn modelId="{FC7A67E8-F368-4D2F-B4AA-B5B5EB2E731F}" type="presOf" srcId="{3A58FA1E-579D-43B8-98E2-66B5E1AA7043}" destId="{0575DC63-17BC-4860-9D1F-92498E26B123}" srcOrd="0" destOrd="0" presId="urn:microsoft.com/office/officeart/2005/8/layout/hierarchy6"/>
    <dgm:cxn modelId="{3C1E4DFE-8F34-48FD-8C72-EE3A5C30FBDD}" type="presOf" srcId="{0A68B897-8155-4C1A-BC76-B8CD1D548E7D}" destId="{C760F85D-3F7C-4C1D-AF3D-6665D00843E5}" srcOrd="0" destOrd="0" presId="urn:microsoft.com/office/officeart/2005/8/layout/hierarchy6"/>
    <dgm:cxn modelId="{B33AFEB9-A070-4A97-9C9A-F1508CE3587A}" type="presParOf" srcId="{6EF755BD-FE02-40EF-96AD-B8554574C035}" destId="{AF808E4F-DE39-4A01-8867-4DDCED3D5518}" srcOrd="0" destOrd="0" presId="urn:microsoft.com/office/officeart/2005/8/layout/hierarchy6"/>
    <dgm:cxn modelId="{AB3EAD0F-10D7-4CEE-866D-7DAE1BE0F441}" type="presParOf" srcId="{AF808E4F-DE39-4A01-8867-4DDCED3D5518}" destId="{8068F67B-0893-4AC5-8EDB-93B0EC10530E}" srcOrd="0" destOrd="0" presId="urn:microsoft.com/office/officeart/2005/8/layout/hierarchy6"/>
    <dgm:cxn modelId="{9D105291-2628-45DA-B7BF-0FD019835C69}" type="presParOf" srcId="{8068F67B-0893-4AC5-8EDB-93B0EC10530E}" destId="{E52D5BD5-26EE-4285-981F-FB33B050FA29}" srcOrd="0" destOrd="0" presId="urn:microsoft.com/office/officeart/2005/8/layout/hierarchy6"/>
    <dgm:cxn modelId="{70520F3C-10FA-418E-AB3D-CA6EAC0F5028}" type="presParOf" srcId="{E52D5BD5-26EE-4285-981F-FB33B050FA29}" destId="{EAB4E8C5-11A4-4AEF-8EFA-CCBDDD07743C}" srcOrd="0" destOrd="0" presId="urn:microsoft.com/office/officeart/2005/8/layout/hierarchy6"/>
    <dgm:cxn modelId="{DCB5F0BE-B1C3-4063-8C94-5E240BA6751A}" type="presParOf" srcId="{E52D5BD5-26EE-4285-981F-FB33B050FA29}" destId="{2ED27C94-E07E-4DB2-A7CA-F7D61B5B2AF2}" srcOrd="1" destOrd="0" presId="urn:microsoft.com/office/officeart/2005/8/layout/hierarchy6"/>
    <dgm:cxn modelId="{7963D55C-40DE-47F7-8246-F2D231E306E7}" type="presParOf" srcId="{2ED27C94-E07E-4DB2-A7CA-F7D61B5B2AF2}" destId="{C4D7C942-85B7-4CF6-AD72-4088792836DA}" srcOrd="0" destOrd="0" presId="urn:microsoft.com/office/officeart/2005/8/layout/hierarchy6"/>
    <dgm:cxn modelId="{1E63D510-3715-42E3-AED1-D8FB97894758}" type="presParOf" srcId="{2ED27C94-E07E-4DB2-A7CA-F7D61B5B2AF2}" destId="{19779825-D74B-4D4E-91DF-E736598019B2}" srcOrd="1" destOrd="0" presId="urn:microsoft.com/office/officeart/2005/8/layout/hierarchy6"/>
    <dgm:cxn modelId="{E698AD85-5488-4864-83B9-45A05B345EC4}" type="presParOf" srcId="{19779825-D74B-4D4E-91DF-E736598019B2}" destId="{C760F85D-3F7C-4C1D-AF3D-6665D00843E5}" srcOrd="0" destOrd="0" presId="urn:microsoft.com/office/officeart/2005/8/layout/hierarchy6"/>
    <dgm:cxn modelId="{E87BBB64-889F-47D3-B3CC-5216749E3C05}" type="presParOf" srcId="{19779825-D74B-4D4E-91DF-E736598019B2}" destId="{5FB51327-5307-4268-A890-BB2BE10CE08F}" srcOrd="1" destOrd="0" presId="urn:microsoft.com/office/officeart/2005/8/layout/hierarchy6"/>
    <dgm:cxn modelId="{A05EB0AF-5DF4-4992-BCB9-ABC1F52864D0}" type="presParOf" srcId="{5FB51327-5307-4268-A890-BB2BE10CE08F}" destId="{CB909EC7-CE51-4031-B823-9AC84B4EF8F0}" srcOrd="0" destOrd="0" presId="urn:microsoft.com/office/officeart/2005/8/layout/hierarchy6"/>
    <dgm:cxn modelId="{B3AB0126-038B-4B24-A0AA-B4E89E98EA88}" type="presParOf" srcId="{5FB51327-5307-4268-A890-BB2BE10CE08F}" destId="{4057C2A0-E61C-4400-879D-E015B93F7E24}" srcOrd="1" destOrd="0" presId="urn:microsoft.com/office/officeart/2005/8/layout/hierarchy6"/>
    <dgm:cxn modelId="{9C2A7DDB-A576-4AC6-84A5-1E4D6EED5087}" type="presParOf" srcId="{4057C2A0-E61C-4400-879D-E015B93F7E24}" destId="{5F8234EA-4338-4A43-AF72-BC31720EF1AF}" srcOrd="0" destOrd="0" presId="urn:microsoft.com/office/officeart/2005/8/layout/hierarchy6"/>
    <dgm:cxn modelId="{9ED28418-3D5E-4057-8F1E-038EF6E774EB}" type="presParOf" srcId="{4057C2A0-E61C-4400-879D-E015B93F7E24}" destId="{6A0A9E6E-C142-4467-ADDA-50CB207063F9}" srcOrd="1" destOrd="0" presId="urn:microsoft.com/office/officeart/2005/8/layout/hierarchy6"/>
    <dgm:cxn modelId="{80809721-00CE-468B-A6E8-723ACC657318}" type="presParOf" srcId="{6A0A9E6E-C142-4467-ADDA-50CB207063F9}" destId="{A5892F60-695D-4599-A1AD-20D28449DCE3}" srcOrd="0" destOrd="0" presId="urn:microsoft.com/office/officeart/2005/8/layout/hierarchy6"/>
    <dgm:cxn modelId="{8C143D1E-ACEE-47BE-9812-BEB617FDF205}" type="presParOf" srcId="{6A0A9E6E-C142-4467-ADDA-50CB207063F9}" destId="{1A3E29BF-9E25-487A-8CEC-321581E62C8C}" srcOrd="1" destOrd="0" presId="urn:microsoft.com/office/officeart/2005/8/layout/hierarchy6"/>
    <dgm:cxn modelId="{94F2E6D9-59C6-41CC-90C6-142060463DF7}" type="presParOf" srcId="{1A3E29BF-9E25-487A-8CEC-321581E62C8C}" destId="{EFEB9637-A219-4EE8-BE3D-55947844D9EE}" srcOrd="0" destOrd="0" presId="urn:microsoft.com/office/officeart/2005/8/layout/hierarchy6"/>
    <dgm:cxn modelId="{D50F5CD6-4B1C-448E-B380-B443B0ED886A}" type="presParOf" srcId="{1A3E29BF-9E25-487A-8CEC-321581E62C8C}" destId="{C276AF12-5922-4833-8624-1164E92569B9}" srcOrd="1" destOrd="0" presId="urn:microsoft.com/office/officeart/2005/8/layout/hierarchy6"/>
    <dgm:cxn modelId="{3C48D683-93C8-416B-9127-308FA02951FB}" type="presParOf" srcId="{2ED27C94-E07E-4DB2-A7CA-F7D61B5B2AF2}" destId="{2BB54A3E-B74C-4F29-A4E8-4C30FBAD65D2}" srcOrd="2" destOrd="0" presId="urn:microsoft.com/office/officeart/2005/8/layout/hierarchy6"/>
    <dgm:cxn modelId="{95905A12-304A-4AAA-B6DF-91FEC933A0E5}" type="presParOf" srcId="{2ED27C94-E07E-4DB2-A7CA-F7D61B5B2AF2}" destId="{FB63B0B1-BB57-49DD-B0FC-8188C7A33050}" srcOrd="3" destOrd="0" presId="urn:microsoft.com/office/officeart/2005/8/layout/hierarchy6"/>
    <dgm:cxn modelId="{5570CE53-03AD-40DA-A8CD-E83DD987387B}" type="presParOf" srcId="{FB63B0B1-BB57-49DD-B0FC-8188C7A33050}" destId="{E7EF8596-E41B-4306-9889-2ECE772F5A61}" srcOrd="0" destOrd="0" presId="urn:microsoft.com/office/officeart/2005/8/layout/hierarchy6"/>
    <dgm:cxn modelId="{CFBE4B11-5DDC-4818-B8E7-6E6C47C2320D}" type="presParOf" srcId="{FB63B0B1-BB57-49DD-B0FC-8188C7A33050}" destId="{CA6C1B30-5FDC-4A5C-BD51-D2C56793A989}" srcOrd="1" destOrd="0" presId="urn:microsoft.com/office/officeart/2005/8/layout/hierarchy6"/>
    <dgm:cxn modelId="{025CE387-39A6-416A-877A-0C39CD7BB998}" type="presParOf" srcId="{CA6C1B30-5FDC-4A5C-BD51-D2C56793A989}" destId="{C29F7A61-D62F-48D9-8014-76F0162E231F}" srcOrd="0" destOrd="0" presId="urn:microsoft.com/office/officeart/2005/8/layout/hierarchy6"/>
    <dgm:cxn modelId="{F8A05142-EC31-4BA6-909C-F43AA22EF938}" type="presParOf" srcId="{CA6C1B30-5FDC-4A5C-BD51-D2C56793A989}" destId="{EE507DC6-09B5-4C96-AAB9-BB692BDE7D6C}" srcOrd="1" destOrd="0" presId="urn:microsoft.com/office/officeart/2005/8/layout/hierarchy6"/>
    <dgm:cxn modelId="{F8DF74DE-E03C-4BA6-82FE-5F13DB7C0E09}" type="presParOf" srcId="{EE507DC6-09B5-4C96-AAB9-BB692BDE7D6C}" destId="{4A76D755-6827-4977-8570-5243AD3D6309}" srcOrd="0" destOrd="0" presId="urn:microsoft.com/office/officeart/2005/8/layout/hierarchy6"/>
    <dgm:cxn modelId="{8A78A65C-DADD-4C8B-BFFB-A733ED747AF4}" type="presParOf" srcId="{EE507DC6-09B5-4C96-AAB9-BB692BDE7D6C}" destId="{98ACCA5F-1EE7-4922-A060-2E15DBE21186}" srcOrd="1" destOrd="0" presId="urn:microsoft.com/office/officeart/2005/8/layout/hierarchy6"/>
    <dgm:cxn modelId="{0D4B9B1D-E1E1-4A5E-8204-E4FA485DBF4E}" type="presParOf" srcId="{98ACCA5F-1EE7-4922-A060-2E15DBE21186}" destId="{4B5CA45C-0128-4F73-BCD9-FC5456BF6D22}" srcOrd="0" destOrd="0" presId="urn:microsoft.com/office/officeart/2005/8/layout/hierarchy6"/>
    <dgm:cxn modelId="{9978C742-FB6F-4F05-9DDA-C42A1782747E}" type="presParOf" srcId="{98ACCA5F-1EE7-4922-A060-2E15DBE21186}" destId="{866A9DAE-34C9-4F12-942C-0DD1EA49D438}" srcOrd="1" destOrd="0" presId="urn:microsoft.com/office/officeart/2005/8/layout/hierarchy6"/>
    <dgm:cxn modelId="{7B714410-2821-4406-879A-495525CD90E8}" type="presParOf" srcId="{866A9DAE-34C9-4F12-942C-0DD1EA49D438}" destId="{0575DC63-17BC-4860-9D1F-92498E26B123}" srcOrd="0" destOrd="0" presId="urn:microsoft.com/office/officeart/2005/8/layout/hierarchy6"/>
    <dgm:cxn modelId="{08CEFF4F-5EE8-436A-A020-F34E0C7C0ABA}" type="presParOf" srcId="{866A9DAE-34C9-4F12-942C-0DD1EA49D438}" destId="{206588E7-667F-4DF5-8853-83C181CBE45D}" srcOrd="1" destOrd="0" presId="urn:microsoft.com/office/officeart/2005/8/layout/hierarchy6"/>
    <dgm:cxn modelId="{608F8CBF-067D-4249-8B80-6B3EE980B107}" type="presParOf" srcId="{6EF755BD-FE02-40EF-96AD-B8554574C035}" destId="{A5607F86-7339-46BB-A420-54BE7CC8A43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4E8C5-11A4-4AEF-8EFA-CCBDDD07743C}">
      <dsp:nvSpPr>
        <dsp:cNvPr id="0" name=""/>
        <dsp:cNvSpPr/>
      </dsp:nvSpPr>
      <dsp:spPr>
        <a:xfrm>
          <a:off x="443698" y="1368"/>
          <a:ext cx="7606491" cy="10328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Random variable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(</a:t>
          </a:r>
          <a:r>
            <a:rPr lang="en-US" sz="24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X, Y, Z, …</a:t>
          </a:r>
          <a:r>
            <a:rPr lang="en-US" sz="2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is a numerical outcome of a random experiment</a:t>
          </a:r>
        </a:p>
      </dsp:txBody>
      <dsp:txXfrm>
        <a:off x="473950" y="31620"/>
        <a:ext cx="7545987" cy="972375"/>
      </dsp:txXfrm>
    </dsp:sp>
    <dsp:sp modelId="{C4D7C942-85B7-4CF6-AD72-4088792836DA}">
      <dsp:nvSpPr>
        <dsp:cNvPr id="0" name=""/>
        <dsp:cNvSpPr/>
      </dsp:nvSpPr>
      <dsp:spPr>
        <a:xfrm>
          <a:off x="2159663" y="1034247"/>
          <a:ext cx="2087281" cy="413151"/>
        </a:xfrm>
        <a:custGeom>
          <a:avLst/>
          <a:gdLst/>
          <a:ahLst/>
          <a:cxnLst/>
          <a:rect l="0" t="0" r="0" b="0"/>
          <a:pathLst>
            <a:path>
              <a:moveTo>
                <a:pt x="2087281" y="0"/>
              </a:moveTo>
              <a:lnTo>
                <a:pt x="2087281" y="206575"/>
              </a:lnTo>
              <a:lnTo>
                <a:pt x="0" y="206575"/>
              </a:lnTo>
              <a:lnTo>
                <a:pt x="0" y="4131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0F85D-3F7C-4C1D-AF3D-6665D00843E5}">
      <dsp:nvSpPr>
        <dsp:cNvPr id="0" name=""/>
        <dsp:cNvSpPr/>
      </dsp:nvSpPr>
      <dsp:spPr>
        <a:xfrm>
          <a:off x="1385003" y="1447399"/>
          <a:ext cx="1549319" cy="1032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Discrete</a:t>
          </a:r>
        </a:p>
      </dsp:txBody>
      <dsp:txXfrm>
        <a:off x="1415255" y="1477651"/>
        <a:ext cx="1488815" cy="972375"/>
      </dsp:txXfrm>
    </dsp:sp>
    <dsp:sp modelId="{CB909EC7-CE51-4031-B823-9AC84B4EF8F0}">
      <dsp:nvSpPr>
        <dsp:cNvPr id="0" name=""/>
        <dsp:cNvSpPr/>
      </dsp:nvSpPr>
      <dsp:spPr>
        <a:xfrm>
          <a:off x="2113943" y="2480279"/>
          <a:ext cx="91440" cy="413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1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34EA-4338-4A43-AF72-BC31720EF1AF}">
      <dsp:nvSpPr>
        <dsp:cNvPr id="0" name=""/>
        <dsp:cNvSpPr/>
      </dsp:nvSpPr>
      <dsp:spPr>
        <a:xfrm>
          <a:off x="363134" y="2893430"/>
          <a:ext cx="3593057" cy="10328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has a ″countable″ number possible values </a:t>
          </a:r>
          <a:r>
            <a:rPr lang="en-US" sz="24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3386" y="2923682"/>
        <a:ext cx="3532553" cy="972375"/>
      </dsp:txXfrm>
    </dsp:sp>
    <dsp:sp modelId="{A5892F60-695D-4599-A1AD-20D28449DCE3}">
      <dsp:nvSpPr>
        <dsp:cNvPr id="0" name=""/>
        <dsp:cNvSpPr/>
      </dsp:nvSpPr>
      <dsp:spPr>
        <a:xfrm>
          <a:off x="2113943" y="3926310"/>
          <a:ext cx="91440" cy="413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15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B9637-A219-4EE8-BE3D-55947844D9EE}">
      <dsp:nvSpPr>
        <dsp:cNvPr id="0" name=""/>
        <dsp:cNvSpPr/>
      </dsp:nvSpPr>
      <dsp:spPr>
        <a:xfrm>
          <a:off x="1124082" y="4339462"/>
          <a:ext cx="2071161" cy="1032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Examples</a:t>
          </a:r>
          <a:r>
            <a:rPr lang="en-US" sz="2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en-US" sz="24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x 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= 0, 1, 2, 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 </a:t>
          </a: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= 1, 2, 3, …</a:t>
          </a:r>
        </a:p>
      </dsp:txBody>
      <dsp:txXfrm>
        <a:off x="1154334" y="4369714"/>
        <a:ext cx="2010657" cy="972375"/>
      </dsp:txXfrm>
    </dsp:sp>
    <dsp:sp modelId="{2BB54A3E-B74C-4F29-A4E8-4C30FBAD65D2}">
      <dsp:nvSpPr>
        <dsp:cNvPr id="0" name=""/>
        <dsp:cNvSpPr/>
      </dsp:nvSpPr>
      <dsp:spPr>
        <a:xfrm>
          <a:off x="4246944" y="1034247"/>
          <a:ext cx="2087281" cy="41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75"/>
              </a:lnTo>
              <a:lnTo>
                <a:pt x="2087281" y="206575"/>
              </a:lnTo>
              <a:lnTo>
                <a:pt x="2087281" y="4131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F8596-E41B-4306-9889-2ECE772F5A61}">
      <dsp:nvSpPr>
        <dsp:cNvPr id="0" name=""/>
        <dsp:cNvSpPr/>
      </dsp:nvSpPr>
      <dsp:spPr>
        <a:xfrm>
          <a:off x="5559567" y="1447399"/>
          <a:ext cx="1549319" cy="10328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Continuous</a:t>
          </a:r>
        </a:p>
      </dsp:txBody>
      <dsp:txXfrm>
        <a:off x="5589819" y="1477651"/>
        <a:ext cx="1488815" cy="972375"/>
      </dsp:txXfrm>
    </dsp:sp>
    <dsp:sp modelId="{C29F7A61-D62F-48D9-8014-76F0162E231F}">
      <dsp:nvSpPr>
        <dsp:cNvPr id="0" name=""/>
        <dsp:cNvSpPr/>
      </dsp:nvSpPr>
      <dsp:spPr>
        <a:xfrm>
          <a:off x="6288506" y="2480279"/>
          <a:ext cx="91440" cy="413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1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D755-6827-4977-8570-5243AD3D6309}">
      <dsp:nvSpPr>
        <dsp:cNvPr id="0" name=""/>
        <dsp:cNvSpPr/>
      </dsp:nvSpPr>
      <dsp:spPr>
        <a:xfrm>
          <a:off x="4420987" y="2893430"/>
          <a:ext cx="3826478" cy="10328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has an ″uncountable″ number of possible values </a:t>
          </a:r>
          <a:r>
            <a:rPr lang="en-US" sz="24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1239" y="2923682"/>
        <a:ext cx="3765974" cy="972375"/>
      </dsp:txXfrm>
    </dsp:sp>
    <dsp:sp modelId="{4B5CA45C-0128-4F73-BCD9-FC5456BF6D22}">
      <dsp:nvSpPr>
        <dsp:cNvPr id="0" name=""/>
        <dsp:cNvSpPr/>
      </dsp:nvSpPr>
      <dsp:spPr>
        <a:xfrm>
          <a:off x="6288506" y="3926310"/>
          <a:ext cx="91440" cy="413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15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5DC63-17BC-4860-9D1F-92498E26B123}">
      <dsp:nvSpPr>
        <dsp:cNvPr id="0" name=""/>
        <dsp:cNvSpPr/>
      </dsp:nvSpPr>
      <dsp:spPr>
        <a:xfrm>
          <a:off x="5328571" y="4339462"/>
          <a:ext cx="2011310" cy="1032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Examples</a:t>
          </a:r>
          <a:r>
            <a:rPr lang="en-US" sz="2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    0</a:t>
          </a:r>
          <a:r>
            <a:rPr lang="en-US" sz="24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&lt; x &lt;</a:t>
          </a:r>
          <a:r>
            <a:rPr lang="en-US" sz="2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</a:t>
          </a:r>
          <a:r>
            <a:rPr lang="en-US" sz="24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&lt; x &lt;</a:t>
          </a:r>
          <a:r>
            <a:rPr lang="en-US" sz="2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∞</a:t>
          </a:r>
        </a:p>
      </dsp:txBody>
      <dsp:txXfrm>
        <a:off x="5358823" y="4369714"/>
        <a:ext cx="1950806" cy="972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6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8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7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3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4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FF6C-6857-4652-9804-9D14F406F29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D3EA-3DBA-433A-AA46-D343ED848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0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8.png"/><Relationship Id="rId10" Type="http://schemas.openxmlformats.org/officeDocument/2006/relationships/image" Target="../media/image17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0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chart" Target="../charts/chart3.xml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1.wmf"/><Relationship Id="rId9" Type="http://schemas.openxmlformats.org/officeDocument/2006/relationships/image" Target="../media/image3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project.org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xtester.com/l/r_online_compile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5161" y="1111584"/>
            <a:ext cx="9736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1430">
                  <a:solidFill>
                    <a:srgbClr val="70AD47">
                      <a:lumMod val="75000"/>
                    </a:srgb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Elementary Statistical Methods</a:t>
            </a:r>
          </a:p>
        </p:txBody>
      </p:sp>
    </p:spTree>
    <p:extLst>
      <p:ext uri="{BB962C8B-B14F-4D97-AF65-F5344CB8AC3E}">
        <p14:creationId xmlns:p14="http://schemas.microsoft.com/office/powerpoint/2010/main" val="84185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28601"/>
            <a:ext cx="236220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Remarks: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3138834"/>
            <a:ext cx="6502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P( X &gt;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= 1- P( X ≤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P( X ≥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= 1- P( X &lt;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9411" y="1121182"/>
            <a:ext cx="31454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the complement rule</a:t>
            </a:r>
          </a:p>
          <a:p>
            <a:pPr lvl="0" algn="ctr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(A) = 1 – P (A</a:t>
            </a:r>
            <a:r>
              <a:rPr lang="en-US" sz="2400" baseline="5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3466357" y="1302405"/>
            <a:ext cx="231522" cy="285553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 flipV="1">
            <a:off x="6036241" y="4048064"/>
            <a:ext cx="231523" cy="204446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4824" y="5186869"/>
            <a:ext cx="447109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for discrete random variables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058169" y="4259405"/>
            <a:ext cx="215956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1- P( X ≤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-1)</a:t>
            </a:r>
          </a:p>
        </p:txBody>
      </p:sp>
    </p:spTree>
    <p:extLst>
      <p:ext uri="{BB962C8B-B14F-4D97-AF65-F5344CB8AC3E}">
        <p14:creationId xmlns:p14="http://schemas.microsoft.com/office/powerpoint/2010/main" val="18326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754" y="280118"/>
            <a:ext cx="1295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 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39037"/>
              </p:ext>
            </p:extLst>
          </p:nvPr>
        </p:nvGraphicFramePr>
        <p:xfrm>
          <a:off x="6813682" y="480173"/>
          <a:ext cx="3999522" cy="32118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1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2400" b="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0.55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01154" y="280118"/>
            <a:ext cx="384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following pdf of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variable 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9431" y="1333403"/>
            <a:ext cx="580283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What is the probability of X is 2, or P(2)?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8092" y="2217410"/>
            <a:ext cx="458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P(2)=1-(0.1+0.15+0.55+0.15)=0.05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139" y="3275415"/>
            <a:ext cx="580283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(b) What is the probability that X is at most 2?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056788"/>
              </p:ext>
            </p:extLst>
          </p:nvPr>
        </p:nvGraphicFramePr>
        <p:xfrm>
          <a:off x="1058092" y="4447958"/>
          <a:ext cx="68643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Equation" r:id="rId3" imgW="2514600" imgH="203040" progId="Equation.3">
                  <p:embed/>
                </p:oleObj>
              </mc:Choice>
              <mc:Fallback>
                <p:oleObj name="Equation" r:id="rId3" imgW="2514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092" y="4447958"/>
                        <a:ext cx="6864350" cy="50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8139" y="5025306"/>
            <a:ext cx="77864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(c) What is the probability that X is less than 2?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829895"/>
              </p:ext>
            </p:extLst>
          </p:nvPr>
        </p:nvGraphicFramePr>
        <p:xfrm>
          <a:off x="1058092" y="5781260"/>
          <a:ext cx="47450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" name="Equation" r:id="rId5" imgW="1295280" imgH="203040" progId="Equation.3">
                  <p:embed/>
                </p:oleObj>
              </mc:Choice>
              <mc:Fallback>
                <p:oleObj name="Equation" r:id="rId5" imgW="1295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092" y="5781260"/>
                        <a:ext cx="4745038" cy="509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5639795" y="1672046"/>
            <a:ext cx="3700148" cy="776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8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7" y="280118"/>
            <a:ext cx="213494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(Cont’d)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98191"/>
              </p:ext>
            </p:extLst>
          </p:nvPr>
        </p:nvGraphicFramePr>
        <p:xfrm>
          <a:off x="6813682" y="480173"/>
          <a:ext cx="3999522" cy="32118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1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2400" b="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0.55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01154" y="280118"/>
            <a:ext cx="384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following pdf of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variable 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9431" y="3573925"/>
            <a:ext cx="580283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(d) What is the probability of that X is at least 2?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52479"/>
              </p:ext>
            </p:extLst>
          </p:nvPr>
        </p:nvGraphicFramePr>
        <p:xfrm>
          <a:off x="804555" y="4826363"/>
          <a:ext cx="78343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Equation" r:id="rId3" imgW="2869920" imgH="203040" progId="Equation.3">
                  <p:embed/>
                </p:oleObj>
              </mc:Choice>
              <mc:Fallback>
                <p:oleObj name="Equation" r:id="rId3" imgW="286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55" y="4826363"/>
                        <a:ext cx="7834313" cy="509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4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82463113"/>
              </p:ext>
            </p:extLst>
          </p:nvPr>
        </p:nvGraphicFramePr>
        <p:xfrm>
          <a:off x="1312114" y="1830725"/>
          <a:ext cx="6248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4848626" y="5559195"/>
            <a:ext cx="304800" cy="3048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60735" y="947151"/>
            <a:ext cx="452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present the pdf in a graph?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8408" y="1408816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 Probability Histogram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027" y="5930693"/>
            <a:ext cx="8872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to place that wedge on the x axis to balance out the histogram?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center of balance?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11095"/>
              </p:ext>
            </p:extLst>
          </p:nvPr>
        </p:nvGraphicFramePr>
        <p:xfrm>
          <a:off x="7753839" y="2328164"/>
          <a:ext cx="3999522" cy="27508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1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2400" b="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39" y="5078984"/>
            <a:ext cx="871173" cy="117811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86299" y="353392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1/8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83208" y="353392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1/8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14370" y="2287301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3/8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05064" y="229239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3/8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66193" y="4279770"/>
            <a:ext cx="587986" cy="1306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50189" y="4287725"/>
            <a:ext cx="587986" cy="1306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34035" y="4066386"/>
            <a:ext cx="1828800" cy="13062"/>
          </a:xfrm>
          <a:prstGeom prst="straightConnector1">
            <a:avLst/>
          </a:prstGeom>
          <a:ln w="952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971541" y="4050438"/>
            <a:ext cx="1828800" cy="13062"/>
          </a:xfrm>
          <a:prstGeom prst="straightConnector1">
            <a:avLst/>
          </a:prstGeom>
          <a:ln w="952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84682" y="6293688"/>
            <a:ext cx="6445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does X spread/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around the center?</a:t>
            </a:r>
          </a:p>
        </p:txBody>
      </p:sp>
    </p:spTree>
    <p:extLst>
      <p:ext uri="{BB962C8B-B14F-4D97-AF65-F5344CB8AC3E}">
        <p14:creationId xmlns:p14="http://schemas.microsoft.com/office/powerpoint/2010/main" val="33106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1782 L -0.18217 -0.1483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1782 L -0.03985 -0.1483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2292 L 0.0707 -0.15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1782 L 0.12513 -0.1509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1528 L -0.00417 -0.1483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7" grpId="0"/>
      <p:bldP spid="8" grpId="0"/>
      <p:bldP spid="17" grpId="0"/>
      <p:bldP spid="18" grpId="0"/>
      <p:bldP spid="19" grpId="0"/>
      <p:bldP spid="20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6194" name="Object 2"/>
              <p:cNvSpPr txBox="1"/>
              <p:nvPr/>
            </p:nvSpPr>
            <p:spPr bwMode="auto">
              <a:xfrm>
                <a:off x="2599146" y="1348627"/>
                <a:ext cx="3746446" cy="131836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619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9146" y="1348627"/>
                <a:ext cx="3746446" cy="1318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52599" y="594365"/>
            <a:ext cx="6895011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Mean (Expected value/number of X):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2"/>
              <p:cNvSpPr txBox="1"/>
              <p:nvPr/>
            </p:nvSpPr>
            <p:spPr bwMode="auto">
              <a:xfrm>
                <a:off x="2380200" y="3351595"/>
                <a:ext cx="4508961" cy="142045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200" y="3351595"/>
                <a:ext cx="4508961" cy="1420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752600" y="2673990"/>
            <a:ext cx="228600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Variance: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197982"/>
              </p:ext>
            </p:extLst>
          </p:nvPr>
        </p:nvGraphicFramePr>
        <p:xfrm>
          <a:off x="2599146" y="5299274"/>
          <a:ext cx="15414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1" name="Equation" r:id="rId5" imgW="596880" imgH="253800" progId="Equation.3">
                  <p:embed/>
                </p:oleObj>
              </mc:Choice>
              <mc:Fallback>
                <p:oleObj name="Equation" r:id="rId5" imgW="596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146" y="5299274"/>
                        <a:ext cx="1541463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52600" y="4502790"/>
            <a:ext cx="381000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Standard deviation: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878"/>
              </p:ext>
            </p:extLst>
          </p:nvPr>
        </p:nvGraphicFramePr>
        <p:xfrm>
          <a:off x="9903504" y="1435720"/>
          <a:ext cx="514751" cy="48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2" name="Equation" r:id="rId7" imgW="228600" imgH="215640" progId="Equation.3">
                  <p:embed/>
                </p:oleObj>
              </mc:Choice>
              <mc:Fallback>
                <p:oleObj name="Equation" r:id="rId7" imgW="2286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3504" y="1435720"/>
                        <a:ext cx="514751" cy="486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77551" y="1473222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we call 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7551" y="3500584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we call it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294556"/>
              </p:ext>
            </p:extLst>
          </p:nvPr>
        </p:nvGraphicFramePr>
        <p:xfrm>
          <a:off x="10111886" y="3500584"/>
          <a:ext cx="514751" cy="514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3" name="Equation" r:id="rId9" imgW="228600" imgH="228600" progId="Equation.3">
                  <p:embed/>
                </p:oleObj>
              </mc:Choice>
              <mc:Fallback>
                <p:oleObj name="Equation" r:id="rId9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11886" y="3500584"/>
                        <a:ext cx="514751" cy="514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766154"/>
              </p:ext>
            </p:extLst>
          </p:nvPr>
        </p:nvGraphicFramePr>
        <p:xfrm>
          <a:off x="10017053" y="5205101"/>
          <a:ext cx="454679" cy="429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4" name="Equation" r:id="rId11" imgW="228600" imgH="215640" progId="Equation.3">
                  <p:embed/>
                </p:oleObj>
              </mc:Choice>
              <mc:Fallback>
                <p:oleObj name="Equation" r:id="rId11" imgW="2286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17053" y="5205101"/>
                        <a:ext cx="454679" cy="429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77551" y="5205101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we call it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729" y="6164542"/>
            <a:ext cx="1364476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77406" y="6161400"/>
                <a:ext cx="4467441" cy="5002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standard</m:t>
                      </m:r>
                      <m:r>
                        <a:rPr lang="en-US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deviation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variance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406" y="6161400"/>
                <a:ext cx="4467441" cy="50020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77551" y="6202931"/>
                <a:ext cx="4664418" cy="4616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variance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standard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deviation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551" y="6202931"/>
                <a:ext cx="4664418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1688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647610" y="67741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measure of center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2764413"/>
            <a:ext cx="460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measure of variation and spread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4587135"/>
            <a:ext cx="539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another measure of variation and spread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1759" y="1557233"/>
            <a:ext cx="6126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4268" y="3531603"/>
            <a:ext cx="22749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Sigma-squared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5815" y="5450023"/>
            <a:ext cx="10583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77551" y="1938407"/>
            <a:ext cx="3584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has the same units as 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77551" y="4039108"/>
            <a:ext cx="2850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has units-squared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77551" y="5592350"/>
            <a:ext cx="3584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has the same units as X</a:t>
            </a:r>
          </a:p>
        </p:txBody>
      </p:sp>
    </p:spTree>
    <p:extLst>
      <p:ext uri="{BB962C8B-B14F-4D97-AF65-F5344CB8AC3E}">
        <p14:creationId xmlns:p14="http://schemas.microsoft.com/office/powerpoint/2010/main" val="8733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4" grpId="0"/>
      <p:bldP spid="5" grpId="0" animBg="1"/>
      <p:bldP spid="7" grpId="0" animBg="1"/>
      <p:bldP spid="8" grpId="0"/>
      <p:bldP spid="10" grpId="0"/>
      <p:bldP spid="13" grpId="0"/>
      <p:bldP spid="12" grpId="0" animBg="1"/>
      <p:bldP spid="15" grpId="0" animBg="1"/>
      <p:bldP spid="16" grpId="0" animBg="1"/>
      <p:bldP spid="14" grpId="0"/>
      <p:bldP spid="18" grpId="0"/>
      <p:bldP spid="19" grpId="0"/>
      <p:bldP spid="17" grpId="0" animBg="1"/>
      <p:bldP spid="21" grpId="0" animBg="1"/>
      <p:bldP spid="22" grpId="0" animBg="1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52600" y="1295401"/>
            <a:ext cx="8229352" cy="46055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 entry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 [STAT] key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Choose [Edit…]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Enter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into list 1 [L1] and p(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into list 2 [L2]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Statistics calculations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 [STAT] key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Choose [CALC]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Choose option 1: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[1-Var Stats]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List: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L1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FreqList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by pressing [2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 [2]                           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some calculators you do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1-Var Stats L1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L2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AutoNum type="arabicPeriod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304801"/>
            <a:ext cx="8382000" cy="94028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Using Calculator TI-84 Plus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6" y="5594911"/>
            <a:ext cx="1129852" cy="12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7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764" y="0"/>
            <a:ext cx="3857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30" y="0"/>
            <a:ext cx="3857625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29132" y="3362178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873175" y="6088966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56" y="0"/>
            <a:ext cx="3857625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29132" y="3362178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56300"/>
              </p:ext>
            </p:extLst>
          </p:nvPr>
        </p:nvGraphicFramePr>
        <p:xfrm>
          <a:off x="5676844" y="1476522"/>
          <a:ext cx="3999522" cy="22936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1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2400" b="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76844" y="1014857"/>
            <a:ext cx="3020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same example:</a:t>
            </a:r>
          </a:p>
        </p:txBody>
      </p:sp>
    </p:spTree>
    <p:extLst>
      <p:ext uri="{BB962C8B-B14F-4D97-AF65-F5344CB8AC3E}">
        <p14:creationId xmlns:p14="http://schemas.microsoft.com/office/powerpoint/2010/main" val="34663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58" y="0"/>
            <a:ext cx="3857625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60604" y="2881532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71377" y="6003555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02" y="0"/>
            <a:ext cx="3857625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65186" y="6060831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18844" y="813246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93" y="0"/>
            <a:ext cx="3857625" cy="6858000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30849"/>
              </p:ext>
            </p:extLst>
          </p:nvPr>
        </p:nvGraphicFramePr>
        <p:xfrm>
          <a:off x="7539038" y="698501"/>
          <a:ext cx="12144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9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98501"/>
                        <a:ext cx="121443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865704"/>
              </p:ext>
            </p:extLst>
          </p:nvPr>
        </p:nvGraphicFramePr>
        <p:xfrm>
          <a:off x="7243763" y="1779588"/>
          <a:ext cx="2822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0" name="Equation" r:id="rId6" imgW="1091880" imgH="177480" progId="Equation.3">
                  <p:embed/>
                </p:oleObj>
              </mc:Choice>
              <mc:Fallback>
                <p:oleObj name="Equation" r:id="rId6" imgW="1091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1779588"/>
                        <a:ext cx="28225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52493"/>
              </p:ext>
            </p:extLst>
          </p:nvPr>
        </p:nvGraphicFramePr>
        <p:xfrm>
          <a:off x="7112000" y="4508547"/>
          <a:ext cx="43005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1" name="Equation" r:id="rId8" imgW="1663560" imgH="228600" progId="Equation.3">
                  <p:embed/>
                </p:oleObj>
              </mc:Choice>
              <mc:Fallback>
                <p:oleObj name="Equation" r:id="rId8" imgW="1663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4508547"/>
                        <a:ext cx="4300538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2364377" y="849086"/>
            <a:ext cx="5174661" cy="106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85379" y="1502819"/>
            <a:ext cx="3758384" cy="50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31393" y="338471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mean or expected number of heads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1393" y="1320842"/>
            <a:ext cx="5461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deviation of number of heads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1393" y="4052720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variance of number of heads</a:t>
            </a:r>
          </a:p>
        </p:txBody>
      </p:sp>
      <p:cxnSp>
        <p:nvCxnSpPr>
          <p:cNvPr id="19" name="Straight Arrow Connector 18"/>
          <p:cNvCxnSpPr>
            <a:endCxn id="15" idx="0"/>
          </p:cNvCxnSpPr>
          <p:nvPr/>
        </p:nvCxnSpPr>
        <p:spPr>
          <a:xfrm>
            <a:off x="8647611" y="2338251"/>
            <a:ext cx="3914" cy="1714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14400"/>
            <a:ext cx="861091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Elementary Statistical Methods</a:t>
            </a:r>
          </a:p>
          <a:p>
            <a:pPr algn="ctr"/>
            <a:r>
              <a:rPr lang="en-US" sz="4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Chapter 5</a:t>
            </a:r>
          </a:p>
          <a:p>
            <a:pPr algn="ctr"/>
            <a:r>
              <a:rPr lang="en-US" sz="48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Discrete Probability Distributions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7CC85-D7C1-4E6F-8963-FC1B5E206547}"/>
              </a:ext>
            </a:extLst>
          </p:cNvPr>
          <p:cNvSpPr txBox="1"/>
          <p:nvPr/>
        </p:nvSpPr>
        <p:spPr>
          <a:xfrm>
            <a:off x="4028275" y="4276165"/>
            <a:ext cx="39071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 are Made by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Tamer Oraby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UTRGV</a:t>
            </a:r>
          </a:p>
        </p:txBody>
      </p:sp>
    </p:spTree>
    <p:extLst>
      <p:ext uri="{BB962C8B-B14F-4D97-AF65-F5344CB8AC3E}">
        <p14:creationId xmlns:p14="http://schemas.microsoft.com/office/powerpoint/2010/main" val="7803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312114" y="1830725"/>
          <a:ext cx="6248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4848626" y="5559195"/>
            <a:ext cx="304800" cy="3048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027" y="5930693"/>
                <a:ext cx="5745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center of balance is at the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27" y="5930693"/>
                <a:ext cx="574516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699" t="-10526" r="-74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753839" y="2328164"/>
          <a:ext cx="3999522" cy="27508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1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2400" b="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886299" y="353392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1/8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83208" y="353392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1/8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14370" y="2287301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3/8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05064" y="229239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75144" y="4158734"/>
                <a:ext cx="976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44" y="4158734"/>
                <a:ext cx="97635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8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1528 L -0.00417 -0.1483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8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5" animBg="1"/>
      <p:bldP spid="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30572"/>
              </p:ext>
            </p:extLst>
          </p:nvPr>
        </p:nvGraphicFramePr>
        <p:xfrm>
          <a:off x="8797925" y="5010150"/>
          <a:ext cx="14112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0" name="Equation" r:id="rId3" imgW="545760" imgH="215640" progId="Equation.3">
                  <p:embed/>
                </p:oleObj>
              </mc:Choice>
              <mc:Fallback>
                <p:oleObj name="Equation" r:id="rId3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7925" y="5010150"/>
                        <a:ext cx="1411288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25463"/>
              </p:ext>
            </p:extLst>
          </p:nvPr>
        </p:nvGraphicFramePr>
        <p:xfrm>
          <a:off x="3683000" y="5078413"/>
          <a:ext cx="14430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1" name="Equation" r:id="rId5" imgW="558720" imgH="215640" progId="Equation.3">
                  <p:embed/>
                </p:oleObj>
              </mc:Choice>
              <mc:Fallback>
                <p:oleObj name="Equation" r:id="rId5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5078413"/>
                        <a:ext cx="1443038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914400"/>
            <a:ext cx="843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 measures amount of spread around the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4341" y="945177"/>
            <a:ext cx="1295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Remark: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88496"/>
              </p:ext>
            </p:extLst>
          </p:nvPr>
        </p:nvGraphicFramePr>
        <p:xfrm>
          <a:off x="3622675" y="6065814"/>
          <a:ext cx="1673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2" name="Equation" r:id="rId7" imgW="647640" imgH="215640" progId="Equation.3">
                  <p:embed/>
                </p:oleObj>
              </mc:Choice>
              <mc:Fallback>
                <p:oleObj name="Equation" r:id="rId7" imgW="647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6065814"/>
                        <a:ext cx="1673225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67591"/>
              </p:ext>
            </p:extLst>
          </p:nvPr>
        </p:nvGraphicFramePr>
        <p:xfrm>
          <a:off x="8699500" y="6054702"/>
          <a:ext cx="16065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3" name="Equation" r:id="rId9" imgW="622080" imgH="215640" progId="Equation.3">
                  <p:embed/>
                </p:oleObj>
              </mc:Choice>
              <mc:Fallback>
                <p:oleObj name="Equation" r:id="rId9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0" y="6054702"/>
                        <a:ext cx="1606550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672958" y="1536275"/>
            <a:ext cx="6248400" cy="3657600"/>
            <a:chOff x="672958" y="1974161"/>
            <a:chExt cx="6248400" cy="3657600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303511949"/>
                </p:ext>
              </p:extLst>
            </p:nvPr>
          </p:nvGraphicFramePr>
          <p:xfrm>
            <a:off x="672958" y="1974161"/>
            <a:ext cx="62484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2288395" y="3681362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1/8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85304" y="3681362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1/8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16466" y="2434737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3/8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07160" y="2439826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3/8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21358" y="1607993"/>
            <a:ext cx="3949850" cy="3514164"/>
            <a:chOff x="6921358" y="2045879"/>
            <a:chExt cx="3949850" cy="3514164"/>
          </a:xfrm>
        </p:grpSpPr>
        <p:grpSp>
          <p:nvGrpSpPr>
            <p:cNvPr id="9" name="Group 8"/>
            <p:cNvGrpSpPr/>
            <p:nvPr/>
          </p:nvGrpSpPr>
          <p:grpSpPr>
            <a:xfrm>
              <a:off x="6921358" y="2045879"/>
              <a:ext cx="3949850" cy="3514164"/>
              <a:chOff x="6921358" y="2045879"/>
              <a:chExt cx="3949850" cy="3514164"/>
            </a:xfrm>
          </p:grpSpPr>
          <p:graphicFrame>
            <p:nvGraphicFramePr>
              <p:cNvPr id="2" name="Chart 1"/>
              <p:cNvGraphicFramePr/>
              <p:nvPr>
                <p:extLst>
                  <p:ext uri="{D42A27DB-BD31-4B8C-83A1-F6EECF244321}">
                    <p14:modId xmlns:p14="http://schemas.microsoft.com/office/powerpoint/2010/main" val="323548445"/>
                  </p:ext>
                </p:extLst>
              </p:nvPr>
            </p:nvGraphicFramePr>
            <p:xfrm>
              <a:off x="6921358" y="2045879"/>
              <a:ext cx="3949850" cy="351416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7888945" y="4697506"/>
                <a:ext cx="282090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1.2     1.4      1.6     1.8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8184943" y="3699291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1/8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132097" y="3686555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1/8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479183" y="2488524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3/8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854738" y="2488524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3/8</a:t>
              </a:r>
            </a:p>
          </p:txBody>
        </p:sp>
      </p:grpSp>
      <p:sp>
        <p:nvSpPr>
          <p:cNvPr id="27" name="Equal 26"/>
          <p:cNvSpPr/>
          <p:nvPr/>
        </p:nvSpPr>
        <p:spPr>
          <a:xfrm>
            <a:off x="6884923" y="5019129"/>
            <a:ext cx="556436" cy="492743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77349" y="6084398"/>
            <a:ext cx="641276" cy="531299"/>
            <a:chOff x="6777349" y="6200309"/>
            <a:chExt cx="641276" cy="531299"/>
          </a:xfrm>
        </p:grpSpPr>
        <p:sp>
          <p:nvSpPr>
            <p:cNvPr id="28" name="Isosceles Triangle 27"/>
            <p:cNvSpPr/>
            <p:nvPr/>
          </p:nvSpPr>
          <p:spPr>
            <a:xfrm rot="5400000">
              <a:off x="6951456" y="6264439"/>
              <a:ext cx="520001" cy="41433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724517" y="6253141"/>
              <a:ext cx="520001" cy="4143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67386" y="5677488"/>
            <a:ext cx="734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has more variability around the center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Y does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30413" y="158820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X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10330159" y="1662493"/>
            <a:ext cx="759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39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679" y="1856584"/>
            <a:ext cx="8641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Binomial distribution as an example of a discrete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08646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610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5.2 Binomial Probability Distribution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990601"/>
            <a:ext cx="556260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Binomial random experiment: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87630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number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independent trials or random selections.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trial results is either success (S) or fail (F).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 of success on any single trial is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P(S). (P(F)=1-P(S))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X: count or number of successes (S) in the n independent trials.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399" y="3855723"/>
            <a:ext cx="949234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Then, we say that X follows Binomial distribution with parameters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9761" y="4472646"/>
            <a:ext cx="666967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~ Binomial(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64991"/>
              </p:ext>
            </p:extLst>
          </p:nvPr>
        </p:nvGraphicFramePr>
        <p:xfrm>
          <a:off x="3197452" y="5244400"/>
          <a:ext cx="4106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" name="Equation" r:id="rId3" imgW="1396800" imgH="266400" progId="Equation.3">
                  <p:embed/>
                </p:oleObj>
              </mc:Choice>
              <mc:Fallback>
                <p:oleObj name="Equation" r:id="rId3" imgW="1396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452" y="5244400"/>
                        <a:ext cx="41068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1084" y="5323487"/>
            <a:ext cx="3435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0, 1, 2, …,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466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1" y="0"/>
            <a:ext cx="3857625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02608" y="2911417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83808" y="3630488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22" y="0"/>
            <a:ext cx="3857625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98641" y="3319381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20" y="0"/>
            <a:ext cx="3857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34" y="0"/>
            <a:ext cx="3857625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10045" y="6054553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04438" y="446543"/>
            <a:ext cx="2004075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find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)=P(X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3136" y="62758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2020" y="74410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13978" y="9749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2160" y="1502229"/>
            <a:ext cx="2234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binom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(n, p,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95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925" y="0"/>
            <a:ext cx="385762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4438" y="446543"/>
            <a:ext cx="2004075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find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)=P(X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99" y="-603"/>
            <a:ext cx="3857625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8149" y="6035119"/>
            <a:ext cx="703385" cy="407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3136" y="62758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2020" y="74410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13978" y="9749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024" y="1502229"/>
            <a:ext cx="223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binom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(n, p,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71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52724" y="1735184"/>
            <a:ext cx="8229352" cy="27432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 [2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 [VARS]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Choose A: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binompdf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n,p,x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≡ P(X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 Choose  B: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binomcdf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n,p,x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≡ P(X ≤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570413"/>
            <a:ext cx="8382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Using Calculator TI-84 Plus</a:t>
            </a:r>
          </a:p>
        </p:txBody>
      </p:sp>
    </p:spTree>
    <p:extLst>
      <p:ext uri="{BB962C8B-B14F-4D97-AF65-F5344CB8AC3E}">
        <p14:creationId xmlns:p14="http://schemas.microsoft.com/office/powerpoint/2010/main" val="1567340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06894"/>
              </p:ext>
            </p:extLst>
          </p:nvPr>
        </p:nvGraphicFramePr>
        <p:xfrm>
          <a:off x="3095625" y="2219325"/>
          <a:ext cx="1444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5" name="Equation" r:id="rId3" imgW="558720" imgH="164880" progId="Equation.3">
                  <p:embed/>
                </p:oleObj>
              </mc:Choice>
              <mc:Fallback>
                <p:oleObj name="Equation" r:id="rId3" imgW="558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219325"/>
                        <a:ext cx="14446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1293877"/>
            <a:ext cx="6895011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Mean (Expected value/number of X):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39072"/>
              </p:ext>
            </p:extLst>
          </p:nvPr>
        </p:nvGraphicFramePr>
        <p:xfrm>
          <a:off x="2925763" y="3590925"/>
          <a:ext cx="27892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6" name="Equation" r:id="rId5" imgW="1079280" imgH="228600" progId="Equation.3">
                  <p:embed/>
                </p:oleObj>
              </mc:Choice>
              <mc:Fallback>
                <p:oleObj name="Equation" r:id="rId5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3590925"/>
                        <a:ext cx="278923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2958038"/>
            <a:ext cx="228600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Variance: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599146" y="5428064"/>
          <a:ext cx="15414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7" name="Equation" r:id="rId7" imgW="596880" imgH="253800" progId="Equation.3">
                  <p:embed/>
                </p:oleObj>
              </mc:Choice>
              <mc:Fallback>
                <p:oleObj name="Equation" r:id="rId7" imgW="596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146" y="5428064"/>
                        <a:ext cx="1541463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52600" y="4502790"/>
            <a:ext cx="381000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Standard deviation: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0104" y="5590068"/>
            <a:ext cx="92685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35958" y="5570800"/>
                <a:ext cx="4467441" cy="5002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standard</m:t>
                      </m:r>
                      <m:r>
                        <a:rPr lang="en-US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deviation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variance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958" y="5570800"/>
                <a:ext cx="4467441" cy="50020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2761" y="691768"/>
            <a:ext cx="666967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   X ~ Binomial(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022" y="1090752"/>
            <a:ext cx="1295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3221" y="1624152"/>
            <a:ext cx="973182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DNA chain of length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20 we randomly allocate either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Pyrimidine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(T,C) or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(A,G) independently with probability 0.7 and 0.3, respectively.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3221" y="2931110"/>
            <a:ext cx="986245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What is the probability distribution of number of Pyrimidine on the chain?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71351" y="3736002"/>
            <a:ext cx="710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X: number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Pyrimidine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on the chain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2422" y="4446375"/>
            <a:ext cx="62484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~ Binomial(20, 0.7)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33909" y="5400521"/>
                <a:ext cx="6981077" cy="535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  <m:sup/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e>
                        <m:sup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  <m:sup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20−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       ;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=0, 1, 2, …, 20.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909" y="5400521"/>
                <a:ext cx="6981077" cy="5357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5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732" y="2159604"/>
            <a:ext cx="10032642" cy="165576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Random variables: Discrete - Continuous.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Discrete probability distribution &amp; probability histogram.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Mean, variance and standard deviation of a random variable X.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Binomial distribution as an example of a discrete probability distribution.</a:t>
            </a:r>
          </a:p>
          <a:p>
            <a:pPr marL="457200" indent="-457200" algn="l">
              <a:lnSpc>
                <a:spcPct val="200000"/>
              </a:lnSpc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200000"/>
              </a:lnSpc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200000"/>
              </a:lnSpc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5161" y="1111584"/>
            <a:ext cx="9736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Outline:</a:t>
            </a:r>
            <a:endParaRPr lang="en-US" sz="4800" b="1" dirty="0">
              <a:ln w="11430">
                <a:solidFill>
                  <a:srgbClr val="70AD47">
                    <a:lumMod val="75000"/>
                  </a:srgb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585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37460" y="5470850"/>
            <a:ext cx="643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P(X =15)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binompdf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(20,0.7,15) = 0.1788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137" y="1036439"/>
            <a:ext cx="986245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(b) What is the probability that the chain has 15 Pyrimidine?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4378" r="8136" b="67562"/>
          <a:stretch/>
        </p:blipFill>
        <p:spPr>
          <a:xfrm>
            <a:off x="1281865" y="2890311"/>
            <a:ext cx="3193577" cy="192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4577" r="8136" b="67562"/>
          <a:stretch/>
        </p:blipFill>
        <p:spPr>
          <a:xfrm>
            <a:off x="6878471" y="2890311"/>
            <a:ext cx="3193577" cy="19106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7084" y="1804171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P(X =15) =?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1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876006" y="5508036"/>
            <a:ext cx="6032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P(X ≤ 15)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binomcdf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(20,0.7,15) = 0.76249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137" y="1045913"/>
            <a:ext cx="10134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(c) What is the probability that the chain has at most 15 Pyrimidine?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3582" r="7781" b="67164"/>
          <a:stretch/>
        </p:blipFill>
        <p:spPr>
          <a:xfrm>
            <a:off x="1719617" y="3091687"/>
            <a:ext cx="3207225" cy="20062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5088" y="1917706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P(X ≤ 15) = 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4179" r="8136" b="67363"/>
          <a:stretch/>
        </p:blipFill>
        <p:spPr>
          <a:xfrm>
            <a:off x="7042244" y="3091687"/>
            <a:ext cx="3179929" cy="19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815533" y="2142970"/>
            <a:ext cx="825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P(X &gt; 12) = 1- P(X ≤ 12) = 1-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binomcdf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(20,0.7,12) = 0.772271 </a:t>
            </a:r>
            <a:endParaRPr lang="en-US" sz="2400" dirty="0"/>
          </a:p>
        </p:txBody>
      </p:sp>
      <p:graphicFrame>
        <p:nvGraphicFramePr>
          <p:cNvPr id="1402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224858"/>
              </p:ext>
            </p:extLst>
          </p:nvPr>
        </p:nvGraphicFramePr>
        <p:xfrm>
          <a:off x="4137072" y="4035438"/>
          <a:ext cx="28956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6" name="Equation" r:id="rId3" imgW="1358640" imgH="203040" progId="Equation.3">
                  <p:embed/>
                </p:oleObj>
              </mc:Choice>
              <mc:Fallback>
                <p:oleObj name="Equation" r:id="rId3" imgW="1358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72" y="4035438"/>
                        <a:ext cx="28956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5809"/>
              </p:ext>
            </p:extLst>
          </p:nvPr>
        </p:nvGraphicFramePr>
        <p:xfrm>
          <a:off x="3338513" y="5678488"/>
          <a:ext cx="520541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7" name="Equation" r:id="rId5" imgW="2552400" imgH="253800" progId="Equation.3">
                  <p:embed/>
                </p:oleObj>
              </mc:Choice>
              <mc:Fallback>
                <p:oleObj name="Equation" r:id="rId5" imgW="2552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5678488"/>
                        <a:ext cx="5205412" cy="50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5137" y="1036439"/>
            <a:ext cx="986245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(d) What is the probability that the chain has more than 12 Pyrimidine?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5135" y="3167973"/>
            <a:ext cx="986245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(e) What is the expected number Pyrimidine on the chain?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135" y="4838061"/>
            <a:ext cx="986245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(f) What is the standard deviation of the number of Pyrimidine on the chain?</a:t>
            </a:r>
          </a:p>
        </p:txBody>
      </p:sp>
    </p:spTree>
    <p:extLst>
      <p:ext uri="{BB962C8B-B14F-4D97-AF65-F5344CB8AC3E}">
        <p14:creationId xmlns:p14="http://schemas.microsoft.com/office/powerpoint/2010/main" val="14826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679" y="1856584"/>
            <a:ext cx="8641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statistical software 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74" y="3294879"/>
            <a:ext cx="2539682" cy="19682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678" y="2940178"/>
            <a:ext cx="568591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 is a free professional statistical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Download and install for free from </a:t>
            </a:r>
          </a:p>
          <a:p>
            <a:r>
              <a:rPr lang="en-US" sz="2400" dirty="0">
                <a:hlinkClick r:id="rId3"/>
              </a:rPr>
              <a:t>https://www.r-project.org/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Free on-line R compiler</a:t>
            </a:r>
          </a:p>
          <a:p>
            <a:r>
              <a:rPr lang="en-US" sz="2400" dirty="0">
                <a:hlinkClick r:id="rId4"/>
              </a:rPr>
              <a:t>http://rextester.com/l/r_online_compiler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614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6" y="1660777"/>
            <a:ext cx="958255" cy="742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2086" y="538800"/>
            <a:ext cx="4623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If  X ~ Binomial(20, 0.7)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66252"/>
              </p:ext>
            </p:extLst>
          </p:nvPr>
        </p:nvGraphicFramePr>
        <p:xfrm>
          <a:off x="1072086" y="2785473"/>
          <a:ext cx="967320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6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P(X =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15</a:t>
                      </a: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) = </a:t>
                      </a:r>
                      <a:r>
                        <a:rPr lang="en-US" sz="2400" dirty="0" err="1">
                          <a:latin typeface="+mn-lt"/>
                          <a:cs typeface="Times New Roman" pitchFamily="18" charset="0"/>
                        </a:rPr>
                        <a:t>binompdf</a:t>
                      </a: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 (20,0.7,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15</a:t>
                      </a: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) = 0.1788 </a:t>
                      </a:r>
                      <a:endParaRPr lang="en-US" sz="2400" dirty="0">
                        <a:latin typeface="+mn-lt"/>
                      </a:endParaRPr>
                    </a:p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&gt; </a:t>
                      </a:r>
                      <a:r>
                        <a:rPr lang="en-US" sz="2400" dirty="0" err="1">
                          <a:latin typeface="+mn-lt"/>
                        </a:rPr>
                        <a:t>dbinom</a:t>
                      </a:r>
                      <a:r>
                        <a:rPr lang="en-US" sz="2400" dirty="0">
                          <a:latin typeface="+mn-lt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+mn-lt"/>
                        </a:rPr>
                        <a:t>15</a:t>
                      </a:r>
                      <a:r>
                        <a:rPr lang="en-US" sz="2400" dirty="0">
                          <a:latin typeface="+mn-lt"/>
                        </a:rPr>
                        <a:t>,20,0.7)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[1] 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0.1788631</a:t>
                      </a:r>
                      <a:endParaRPr lang="en-US" sz="2400" dirty="0">
                        <a:latin typeface="+mn-lt"/>
                      </a:endParaRPr>
                    </a:p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P(X ≤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15</a:t>
                      </a: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) = </a:t>
                      </a:r>
                      <a:r>
                        <a:rPr lang="en-US" sz="2400" dirty="0" err="1">
                          <a:latin typeface="+mn-lt"/>
                          <a:cs typeface="Times New Roman" pitchFamily="18" charset="0"/>
                        </a:rPr>
                        <a:t>binomcdf</a:t>
                      </a: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 (20,0.7,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15</a:t>
                      </a: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) = 0.76249 </a:t>
                      </a:r>
                      <a:endParaRPr lang="en-US" sz="2400" dirty="0">
                        <a:latin typeface="+mn-lt"/>
                      </a:endParaRPr>
                    </a:p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&gt; </a:t>
                      </a:r>
                      <a:r>
                        <a:rPr lang="en-US" sz="2400" dirty="0" err="1">
                          <a:latin typeface="+mn-lt"/>
                        </a:rPr>
                        <a:t>pbinom</a:t>
                      </a:r>
                      <a:r>
                        <a:rPr lang="en-US" sz="2400" dirty="0">
                          <a:latin typeface="+mn-lt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+mn-lt"/>
                        </a:rPr>
                        <a:t>15</a:t>
                      </a:r>
                      <a:r>
                        <a:rPr lang="en-US" sz="2400" dirty="0">
                          <a:latin typeface="+mn-lt"/>
                        </a:rPr>
                        <a:t>,20,0.7)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[1] </a:t>
                      </a:r>
                      <a:r>
                        <a:rPr lang="en-US" alt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0.7624922</a:t>
                      </a:r>
                      <a:endParaRPr lang="en-US" sz="2400" dirty="0">
                        <a:latin typeface="+mn-lt"/>
                      </a:endParaRPr>
                    </a:p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99" y="1318012"/>
            <a:ext cx="781980" cy="13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4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406" y="2808514"/>
            <a:ext cx="5308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5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7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8363547"/>
              </p:ext>
            </p:extLst>
          </p:nvPr>
        </p:nvGraphicFramePr>
        <p:xfrm>
          <a:off x="1649569" y="576329"/>
          <a:ext cx="8610600" cy="537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997612" y="1687132"/>
            <a:ext cx="4068337" cy="461519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063" y="2687833"/>
            <a:ext cx="20847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chapter,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focus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discrete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variables.</a:t>
            </a:r>
          </a:p>
        </p:txBody>
      </p:sp>
      <p:sp>
        <p:nvSpPr>
          <p:cNvPr id="6" name="Oval 5"/>
          <p:cNvSpPr/>
          <p:nvPr/>
        </p:nvSpPr>
        <p:spPr>
          <a:xfrm>
            <a:off x="5985778" y="1811397"/>
            <a:ext cx="4068337" cy="4615194"/>
          </a:xfrm>
          <a:prstGeom prst="ellipse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54115" y="3657329"/>
            <a:ext cx="1823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chapter.</a:t>
            </a:r>
          </a:p>
        </p:txBody>
      </p:sp>
    </p:spTree>
    <p:extLst>
      <p:ext uri="{BB962C8B-B14F-4D97-AF65-F5344CB8AC3E}">
        <p14:creationId xmlns:p14="http://schemas.microsoft.com/office/powerpoint/2010/main" val="37662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D7C942-85B7-4CF6-AD72-408879283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0F85D-3F7C-4C1D-AF3D-6665D0084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09EC7-CE51-4031-B823-9AC84B4E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8234EA-4338-4A43-AF72-BC31720EF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892F60-695D-4599-A1AD-20D28449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B9637-A219-4EE8-BE3D-55947844D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B54A3E-B74C-4F29-A4E8-4C30FBAD6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EF8596-E41B-4306-9889-2ECE772F5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F7A61-D62F-48D9-8014-76F0162E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76D755-6827-4977-8570-5243AD3D6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5CA45C-0128-4F73-BCD9-FC5456BF6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75DC63-17BC-4860-9D1F-92498E26B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354" y="76200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Flip a coin three 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754" y="280118"/>
            <a:ext cx="1295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 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5754" y="2018454"/>
            <a:ext cx="374149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Define the random variable        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X: Number of heads appear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83126" y="1811035"/>
            <a:ext cx="2111645" cy="4924617"/>
            <a:chOff x="9574682" y="570606"/>
            <a:chExt cx="1676478" cy="45360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10711761" y="1129222"/>
              <a:ext cx="518534" cy="53240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9586425" y="573475"/>
              <a:ext cx="527591" cy="53240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10153805" y="570606"/>
              <a:ext cx="527591" cy="5324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9574682" y="1131332"/>
              <a:ext cx="527591" cy="53240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9598636" y="2271451"/>
              <a:ext cx="518534" cy="5324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9598636" y="2868020"/>
              <a:ext cx="518534" cy="53240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10164744" y="2863026"/>
              <a:ext cx="518534" cy="5324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10153806" y="2281441"/>
              <a:ext cx="527591" cy="5324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10160216" y="1132561"/>
              <a:ext cx="527591" cy="53240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10711871" y="574218"/>
              <a:ext cx="527591" cy="53240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10158335" y="1699856"/>
              <a:ext cx="518534" cy="53240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9598636" y="1702352"/>
              <a:ext cx="527591" cy="53240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10707232" y="1709663"/>
              <a:ext cx="527591" cy="53240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10723569" y="2264667"/>
              <a:ext cx="527591" cy="53240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10697656" y="2863025"/>
              <a:ext cx="527591" cy="53240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9598636" y="3427152"/>
              <a:ext cx="518534" cy="53240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10723097" y="3427152"/>
              <a:ext cx="518534" cy="53240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10156338" y="3421368"/>
              <a:ext cx="527591" cy="53240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10723097" y="3985421"/>
              <a:ext cx="518534" cy="53240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10168814" y="3989529"/>
              <a:ext cx="518534" cy="53240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03"/>
            <a:stretch/>
          </p:blipFill>
          <p:spPr>
            <a:xfrm>
              <a:off x="9594107" y="3985421"/>
              <a:ext cx="527591" cy="53240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10707232" y="4561295"/>
              <a:ext cx="518534" cy="53240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10152949" y="4565403"/>
              <a:ext cx="518534" cy="53240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1"/>
            <a:stretch/>
          </p:blipFill>
          <p:spPr>
            <a:xfrm>
              <a:off x="9583739" y="4574299"/>
              <a:ext cx="518534" cy="532403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1353354" y="1101657"/>
            <a:ext cx="9580892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S={HHH, HHT, HTH, 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HH, TTH, THT, HTT, TTT}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38771"/>
              </p:ext>
            </p:extLst>
          </p:nvPr>
        </p:nvGraphicFramePr>
        <p:xfrm>
          <a:off x="1505754" y="3191092"/>
          <a:ext cx="6976380" cy="27508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1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In case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2400" b="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HTT, THT, 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HHT, THH, HTH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HHH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09955" y="3047653"/>
            <a:ext cx="2799471" cy="30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47702" y="2995501"/>
            <a:ext cx="2949190" cy="304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-5400000">
            <a:off x="4404594" y="3978157"/>
            <a:ext cx="299156" cy="4617848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5497" y="6432532"/>
            <a:ext cx="421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Probability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8054" y="5478183"/>
            <a:ext cx="81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125229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" grpId="0"/>
      <p:bldP spid="6" grpId="0" animBg="1"/>
      <p:bldP spid="43" grpId="0" animBg="1"/>
      <p:bldP spid="7" grpId="0" animBg="1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6934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5.1 Discrete Random Variable.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990601"/>
            <a:ext cx="457200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Probability Distribution:</a:t>
            </a:r>
          </a:p>
        </p:txBody>
      </p:sp>
      <p:graphicFrame>
        <p:nvGraphicFramePr>
          <p:cNvPr id="133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61749"/>
              </p:ext>
            </p:extLst>
          </p:nvPr>
        </p:nvGraphicFramePr>
        <p:xfrm>
          <a:off x="2742573" y="2558235"/>
          <a:ext cx="259205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2" name="Equation" r:id="rId3" imgW="1002960" imgH="203040" progId="Equation.3">
                  <p:embed/>
                </p:oleObj>
              </mc:Choice>
              <mc:Fallback>
                <p:oleObj name="Equation" r:id="rId3" imgW="1002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573" y="2558235"/>
                        <a:ext cx="259205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3344093"/>
            <a:ext cx="8382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gives possible values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their probabilities P(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such that:</a:t>
            </a:r>
          </a:p>
        </p:txBody>
      </p:sp>
      <p:graphicFrame>
        <p:nvGraphicFramePr>
          <p:cNvPr id="1331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65604"/>
              </p:ext>
            </p:extLst>
          </p:nvPr>
        </p:nvGraphicFramePr>
        <p:xfrm>
          <a:off x="2373313" y="4255118"/>
          <a:ext cx="19034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3" name="Equation" r:id="rId5" imgW="736560" imgH="203040" progId="Equation.3">
                  <p:embed/>
                </p:oleObj>
              </mc:Choice>
              <mc:Fallback>
                <p:oleObj name="Equation" r:id="rId5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4255118"/>
                        <a:ext cx="190341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54754" y="3882259"/>
            <a:ext cx="62484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331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20650"/>
              </p:ext>
            </p:extLst>
          </p:nvPr>
        </p:nvGraphicFramePr>
        <p:xfrm>
          <a:off x="2373313" y="5248727"/>
          <a:ext cx="17732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4" name="Equation" r:id="rId7" imgW="685800" imgH="291960" progId="Equation.3">
                  <p:embed/>
                </p:oleObj>
              </mc:Choice>
              <mc:Fallback>
                <p:oleObj name="Equation" r:id="rId7" imgW="685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5248727"/>
                        <a:ext cx="177323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4227" y="2608434"/>
            <a:ext cx="540551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 distribution function ( pdf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3226" y="4740273"/>
            <a:ext cx="4555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&amp;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1709904"/>
            <a:ext cx="8382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given in a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graph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or a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mathematical formula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294271"/>
            <a:ext cx="520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of all probabilities is equal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8954" y="4281460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probabilities are between zero and one.</a:t>
            </a:r>
          </a:p>
        </p:txBody>
      </p:sp>
    </p:spTree>
    <p:extLst>
      <p:ext uri="{BB962C8B-B14F-4D97-AF65-F5344CB8AC3E}">
        <p14:creationId xmlns:p14="http://schemas.microsoft.com/office/powerpoint/2010/main" val="12365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4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9588" y="918837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Flip a coin three 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8788" y="411153"/>
            <a:ext cx="1295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 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4259" y="918837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X: Number of heads appear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9588" y="1673038"/>
            <a:ext cx="797401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What is the probability that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exactly two heads appear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341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748499"/>
              </p:ext>
            </p:extLst>
          </p:nvPr>
        </p:nvGraphicFramePr>
        <p:xfrm>
          <a:off x="3937927" y="2328163"/>
          <a:ext cx="2966158" cy="863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9" name="Equation" r:id="rId3" imgW="1244520" imgH="393480" progId="Equation.3">
                  <p:embed/>
                </p:oleObj>
              </mc:Choice>
              <mc:Fallback>
                <p:oleObj name="Equation" r:id="rId3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927" y="2328163"/>
                        <a:ext cx="2966158" cy="863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04106"/>
              </p:ext>
            </p:extLst>
          </p:nvPr>
        </p:nvGraphicFramePr>
        <p:xfrm>
          <a:off x="7753839" y="2328164"/>
          <a:ext cx="3999522" cy="27508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1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2400" b="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79589" y="4101580"/>
            <a:ext cx="566111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(b) What is the probability of more than one head appear?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31902"/>
              </p:ext>
            </p:extLst>
          </p:nvPr>
        </p:nvGraphicFramePr>
        <p:xfrm>
          <a:off x="3254188" y="5272445"/>
          <a:ext cx="5112383" cy="87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0" name="Equation" r:id="rId5" imgW="2108160" imgH="393480" progId="Equation.3">
                  <p:embed/>
                </p:oleObj>
              </mc:Choice>
              <mc:Fallback>
                <p:oleObj name="Equation" r:id="rId5" imgW="2108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188" y="5272445"/>
                        <a:ext cx="5112383" cy="878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2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2600" y="1174376"/>
            <a:ext cx="7315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(c) What is the probability of at most two heads appear?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03009"/>
              </p:ext>
            </p:extLst>
          </p:nvPr>
        </p:nvGraphicFramePr>
        <p:xfrm>
          <a:off x="1752600" y="2008094"/>
          <a:ext cx="5548258" cy="98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" name="Equation" r:id="rId3" imgW="2031840" imgH="393480" progId="Equation.3">
                  <p:embed/>
                </p:oleObj>
              </mc:Choice>
              <mc:Fallback>
                <p:oleObj name="Equation" r:id="rId3" imgW="2031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08094"/>
                        <a:ext cx="5548258" cy="988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52600" y="3288075"/>
            <a:ext cx="600123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(d) What is the probability of at least one head to appear?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83504"/>
              </p:ext>
            </p:extLst>
          </p:nvPr>
        </p:nvGraphicFramePr>
        <p:xfrm>
          <a:off x="1752600" y="4372737"/>
          <a:ext cx="6001239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6" name="Equation" r:id="rId5" imgW="2717640" imgH="393480" progId="Equation.3">
                  <p:embed/>
                </p:oleObj>
              </mc:Choice>
              <mc:Fallback>
                <p:oleObj name="Equation" r:id="rId5" imgW="271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72737"/>
                        <a:ext cx="6001239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414126"/>
              </p:ext>
            </p:extLst>
          </p:nvPr>
        </p:nvGraphicFramePr>
        <p:xfrm>
          <a:off x="7753839" y="2328164"/>
          <a:ext cx="3999522" cy="27508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1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2400" b="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3/8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trike="noStrike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420225"/>
              </p:ext>
            </p:extLst>
          </p:nvPr>
        </p:nvGraphicFramePr>
        <p:xfrm>
          <a:off x="3545094" y="5752691"/>
          <a:ext cx="3730212" cy="95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" name="Equation" r:id="rId7" imgW="1409400" imgH="393480" progId="Equation.3">
                  <p:embed/>
                </p:oleObj>
              </mc:Choice>
              <mc:Fallback>
                <p:oleObj name="Equation" r:id="rId7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094" y="5752691"/>
                        <a:ext cx="3730212" cy="957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52600" y="5452306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simpler by</a:t>
            </a:r>
          </a:p>
        </p:txBody>
      </p:sp>
    </p:spTree>
    <p:extLst>
      <p:ext uri="{BB962C8B-B14F-4D97-AF65-F5344CB8AC3E}">
        <p14:creationId xmlns:p14="http://schemas.microsoft.com/office/powerpoint/2010/main" val="14775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1" y="914401"/>
            <a:ext cx="114561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 X is exactly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P( X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)=P(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which is the pdf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 X is at most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 X is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less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 X is no more than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P( X ≤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function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)= P( X ≤ 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called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cumulative distribution function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 X is at least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 X is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more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 X is no less/fewer than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P( X ≥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 X is less than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P( X &lt;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Probability X is more than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P( X &gt;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28601"/>
            <a:ext cx="2362200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Remarks:</a:t>
            </a:r>
          </a:p>
        </p:txBody>
      </p:sp>
    </p:spTree>
    <p:extLst>
      <p:ext uri="{BB962C8B-B14F-4D97-AF65-F5344CB8AC3E}">
        <p14:creationId xmlns:p14="http://schemas.microsoft.com/office/powerpoint/2010/main" val="25156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1652</Words>
  <Application>Microsoft Office PowerPoint</Application>
  <PresentationFormat>Widescreen</PresentationFormat>
  <Paragraphs>336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Part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III</dc:title>
  <dc:creator>Tamer Oraby</dc:creator>
  <cp:lastModifiedBy>Tamer Oraby</cp:lastModifiedBy>
  <cp:revision>246</cp:revision>
  <dcterms:created xsi:type="dcterms:W3CDTF">2017-08-28T13:54:33Z</dcterms:created>
  <dcterms:modified xsi:type="dcterms:W3CDTF">2019-10-17T12:44:03Z</dcterms:modified>
</cp:coreProperties>
</file>